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47"/>
  </p:handoutMasterIdLst>
  <p:sldIdLst>
    <p:sldId id="949" r:id="rId3"/>
    <p:sldId id="929" r:id="rId4"/>
    <p:sldId id="954" r:id="rId5"/>
    <p:sldId id="893" r:id="rId7"/>
    <p:sldId id="894" r:id="rId8"/>
    <p:sldId id="952" r:id="rId9"/>
    <p:sldId id="263" r:id="rId10"/>
    <p:sldId id="940" r:id="rId11"/>
    <p:sldId id="941" r:id="rId12"/>
    <p:sldId id="942" r:id="rId13"/>
    <p:sldId id="939" r:id="rId14"/>
    <p:sldId id="984" r:id="rId15"/>
    <p:sldId id="896" r:id="rId16"/>
    <p:sldId id="932" r:id="rId17"/>
    <p:sldId id="986" r:id="rId18"/>
    <p:sldId id="985" r:id="rId19"/>
    <p:sldId id="987" r:id="rId20"/>
    <p:sldId id="914" r:id="rId21"/>
    <p:sldId id="994" r:id="rId22"/>
    <p:sldId id="946" r:id="rId23"/>
    <p:sldId id="1026" r:id="rId24"/>
    <p:sldId id="944" r:id="rId25"/>
    <p:sldId id="992" r:id="rId26"/>
    <p:sldId id="1027" r:id="rId27"/>
    <p:sldId id="993" r:id="rId28"/>
    <p:sldId id="966" r:id="rId29"/>
    <p:sldId id="296" r:id="rId30"/>
    <p:sldId id="978" r:id="rId31"/>
    <p:sldId id="990" r:id="rId32"/>
    <p:sldId id="287" r:id="rId33"/>
    <p:sldId id="300" r:id="rId34"/>
    <p:sldId id="301" r:id="rId35"/>
    <p:sldId id="980" r:id="rId36"/>
    <p:sldId id="1028" r:id="rId37"/>
    <p:sldId id="1029" r:id="rId38"/>
    <p:sldId id="989" r:id="rId39"/>
    <p:sldId id="976" r:id="rId40"/>
    <p:sldId id="977" r:id="rId41"/>
    <p:sldId id="997" r:id="rId42"/>
    <p:sldId id="996" r:id="rId43"/>
    <p:sldId id="965" r:id="rId44"/>
    <p:sldId id="931" r:id="rId45"/>
    <p:sldId id="999" r:id="rId4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377" userDrawn="1">
          <p15:clr>
            <a:srgbClr val="A4A3A4"/>
          </p15:clr>
        </p15:guide>
        <p15:guide id="2" pos="39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20" autoAdjust="0"/>
    <p:restoredTop sz="90473" autoAdjust="0"/>
  </p:normalViewPr>
  <p:slideViewPr>
    <p:cSldViewPr showGuides="1">
      <p:cViewPr varScale="1">
        <p:scale>
          <a:sx n="102" d="100"/>
          <a:sy n="102" d="100"/>
        </p:scale>
        <p:origin x="896" y="176"/>
      </p:cViewPr>
      <p:guideLst>
        <p:guide orient="horz" pos="2377"/>
        <p:guide pos="3945"/>
      </p:guideLst>
    </p:cSldViewPr>
  </p:slideViewPr>
  <p:notesTextViewPr>
    <p:cViewPr>
      <p:scale>
        <a:sx n="100" d="100"/>
        <a:sy n="100" d="100"/>
      </p:scale>
      <p:origin x="0" y="0"/>
    </p:cViewPr>
  </p:notesTextViewPr>
  <p:sorterViewPr>
    <p:cViewPr>
      <p:scale>
        <a:sx n="66" d="100"/>
        <a:sy n="66" d="100"/>
      </p:scale>
      <p:origin x="0" y="93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90204" pitchFamily="34" charset="0"/>
              <a:buNone/>
              <a:defRPr sz="1200">
                <a:latin typeface="Arial" panose="020B0604020202090204" pitchFamily="34" charset="0"/>
                <a:ea typeface="宋体" pitchFamily="2" charset="-122"/>
                <a:cs typeface="+mn-cs"/>
              </a:defRPr>
            </a:lvl1pPr>
          </a:lstStyle>
          <a:p>
            <a:pPr>
              <a:defRPr/>
            </a:pPr>
            <a:endParaRPr lang="en-GB"/>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90204" pitchFamily="34" charset="0"/>
              <a:buNone/>
              <a:defRPr sz="1200">
                <a:latin typeface="Arial" panose="020B0604020202090204" pitchFamily="34" charset="0"/>
                <a:ea typeface="宋体" pitchFamily="2" charset="-122"/>
                <a:cs typeface="+mn-cs"/>
              </a:defRPr>
            </a:lvl1pPr>
          </a:lstStyle>
          <a:p>
            <a:pPr>
              <a:defRPr/>
            </a:pPr>
            <a:fld id="{9811E8E3-F074-FE45-86A8-532BC2F2A13F}" type="datetimeFigureOut">
              <a:rPr lang="en-GB"/>
            </a:fld>
            <a:endParaRPr lang="en-GB"/>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90204" pitchFamily="34" charset="0"/>
              <a:buNone/>
              <a:defRPr sz="1200">
                <a:latin typeface="Arial" panose="020B0604020202090204" pitchFamily="34" charset="0"/>
                <a:ea typeface="宋体" pitchFamily="2" charset="-122"/>
                <a:cs typeface="+mn-cs"/>
              </a:defRPr>
            </a:lvl1pPr>
          </a:lstStyle>
          <a:p>
            <a:pPr>
              <a:defRPr/>
            </a:pPr>
            <a:endParaRPr lang="en-GB"/>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90204" pitchFamily="34" charset="0"/>
              <a:buNone/>
              <a:defRPr sz="1200"/>
            </a:lvl1pPr>
          </a:lstStyle>
          <a:p>
            <a:pPr>
              <a:defRPr/>
            </a:pPr>
            <a:fld id="{C26D157E-98E5-AA41-AAB9-12C28353B510}"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2049"/>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1" name="文本占位符 2050"/>
          <p:cNvSpPr>
            <a:spLocks noGrp="1" noChangeArrowheads="1"/>
          </p:cNvSpPr>
          <p:nvPr>
            <p:ph type="body" sz="quarter" idx="9"/>
          </p:nvPr>
        </p:nvSpPr>
        <p:spPr bwMode="auto">
          <a:xfrm>
            <a:off x="538163" y="4387850"/>
            <a:ext cx="5780087" cy="3952875"/>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
第二级
第三级
第四级
第五级</a:t>
            </a:r>
            <a:endParaRPr lang="zh-CN" altLang="en-US" noProof="0"/>
          </a:p>
        </p:txBody>
      </p:sp>
      <p:sp>
        <p:nvSpPr>
          <p:cNvPr id="2052" name="页眉占位符 2051"/>
          <p:cNvSpPr>
            <a:spLocks noGrp="1"/>
          </p:cNvSpPr>
          <p:nvPr>
            <p:ph type="hdr" sz="quarter"/>
          </p:nvPr>
        </p:nvSpPr>
        <p:spPr>
          <a:xfrm>
            <a:off x="0" y="0"/>
            <a:ext cx="2973388" cy="457200"/>
          </a:xfrm>
          <a:prstGeom prst="rect">
            <a:avLst/>
          </a:prstGeom>
          <a:noFill/>
          <a:ln w="9525">
            <a:noFill/>
            <a:miter/>
          </a:ln>
        </p:spPr>
        <p:txBody>
          <a:bodyPr/>
          <a:lstStyle>
            <a:lvl1pPr eaLnBrk="1" hangingPunct="1">
              <a:buFont typeface="Arial" panose="020B0604020202090204" pitchFamily="34" charset="0"/>
              <a:buNone/>
              <a:defRPr sz="1200" noProof="1">
                <a:latin typeface="Arial" panose="020B0604020202090204" pitchFamily="34" charset="0"/>
                <a:ea typeface="宋体" pitchFamily="2" charset="-122"/>
                <a:cs typeface="+mn-cs"/>
              </a:defRPr>
            </a:lvl1pPr>
          </a:lstStyle>
          <a:p>
            <a:pPr>
              <a:defRPr/>
            </a:pPr>
            <a:endParaRPr lang="zh-CN" altLang="en-US"/>
          </a:p>
        </p:txBody>
      </p:sp>
      <p:sp>
        <p:nvSpPr>
          <p:cNvPr id="2053" name="日期占位符 2052"/>
          <p:cNvSpPr>
            <a:spLocks noGrp="1"/>
          </p:cNvSpPr>
          <p:nvPr>
            <p:ph type="dt" idx="1"/>
          </p:nvPr>
        </p:nvSpPr>
        <p:spPr>
          <a:xfrm>
            <a:off x="3883025" y="0"/>
            <a:ext cx="2974975" cy="457200"/>
          </a:xfrm>
          <a:prstGeom prst="rect">
            <a:avLst/>
          </a:prstGeom>
          <a:noFill/>
          <a:ln w="9525">
            <a:noFill/>
            <a:miter/>
          </a:ln>
        </p:spPr>
        <p:txBody>
          <a:bodyPr/>
          <a:lstStyle>
            <a:lvl1pPr algn="r" eaLnBrk="1" hangingPunct="1">
              <a:buFont typeface="Arial" panose="020B0604020202090204" pitchFamily="34" charset="0"/>
              <a:buNone/>
              <a:defRPr sz="1200" noProof="1">
                <a:latin typeface="Arial" panose="020B0604020202090204" pitchFamily="34" charset="0"/>
                <a:ea typeface="宋体" pitchFamily="2" charset="-122"/>
                <a:cs typeface="+mn-cs"/>
              </a:defRPr>
            </a:lvl1pPr>
          </a:lstStyle>
          <a:p>
            <a:pPr>
              <a:defRPr/>
            </a:pPr>
            <a:endParaRPr lang="zh-CN" altLang="en-US"/>
          </a:p>
        </p:txBody>
      </p:sp>
      <p:sp>
        <p:nvSpPr>
          <p:cNvPr id="2054" name="页脚占位符 2053"/>
          <p:cNvSpPr>
            <a:spLocks noGrp="1"/>
          </p:cNvSpPr>
          <p:nvPr>
            <p:ph type="ftr" sz="quarter" idx="4"/>
          </p:nvPr>
        </p:nvSpPr>
        <p:spPr>
          <a:xfrm>
            <a:off x="0" y="8686800"/>
            <a:ext cx="2973388" cy="457200"/>
          </a:xfrm>
          <a:prstGeom prst="rect">
            <a:avLst/>
          </a:prstGeom>
          <a:noFill/>
          <a:ln w="9525">
            <a:noFill/>
            <a:miter/>
          </a:ln>
        </p:spPr>
        <p:txBody>
          <a:bodyPr/>
          <a:lstStyle>
            <a:lvl1pPr eaLnBrk="1" hangingPunct="1">
              <a:buFont typeface="Arial" panose="020B0604020202090204" pitchFamily="34" charset="0"/>
              <a:buNone/>
              <a:defRPr sz="1200" noProof="1">
                <a:latin typeface="Arial" panose="020B0604020202090204" pitchFamily="34" charset="0"/>
                <a:ea typeface="宋体" pitchFamily="2" charset="-122"/>
                <a:cs typeface="+mn-cs"/>
              </a:defRPr>
            </a:lvl1pPr>
          </a:lstStyle>
          <a:p>
            <a:pPr>
              <a:defRPr/>
            </a:pPr>
            <a:endParaRPr lang="zh-CN" altLang="en-US"/>
          </a:p>
        </p:txBody>
      </p:sp>
      <p:sp>
        <p:nvSpPr>
          <p:cNvPr id="2055" name="灯片编号占位符 2054"/>
          <p:cNvSpPr>
            <a:spLocks noGrp="1"/>
          </p:cNvSpPr>
          <p:nvPr>
            <p:ph type="sldNum" sz="quarter" idx="5"/>
          </p:nvPr>
        </p:nvSpPr>
        <p:spPr>
          <a:xfrm>
            <a:off x="3883025" y="8686800"/>
            <a:ext cx="2974975" cy="45720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90204" pitchFamily="34" charset="0"/>
              <a:buNone/>
              <a:defRPr sz="1200" noProof="1"/>
            </a:lvl1pPr>
          </a:lstStyle>
          <a:p>
            <a:pPr>
              <a:defRPr/>
            </a:pPr>
            <a:fld id="{1ACE5759-E6C6-0849-8C26-1A40DE9AED09}"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mn-ea"/>
        <a:cs typeface="宋体" pitchFamily="2" charset="-122"/>
      </a:defRPr>
    </a:lvl1pPr>
    <a:lvl2pPr marL="742950" lvl="1" indent="-285750" algn="l" rtl="0" eaLnBrk="0" fontAlgn="base" hangingPunct="0">
      <a:spcBef>
        <a:spcPct val="30000"/>
      </a:spcBef>
      <a:spcAft>
        <a:spcPct val="0"/>
      </a:spcAft>
      <a:defRPr sz="1200" kern="1200">
        <a:solidFill>
          <a:schemeClr val="tx1"/>
        </a:solidFill>
        <a:latin typeface="Arial" panose="020B0604020202090204" pitchFamily="34" charset="0"/>
        <a:ea typeface="+mn-ea"/>
        <a:cs typeface="宋体" pitchFamily="2" charset="-122"/>
      </a:defRPr>
    </a:lvl2pPr>
    <a:lvl3pPr marL="1143000" lvl="2" indent="-228600" algn="l" rtl="0" eaLnBrk="0" fontAlgn="base" hangingPunct="0">
      <a:spcBef>
        <a:spcPct val="30000"/>
      </a:spcBef>
      <a:spcAft>
        <a:spcPct val="0"/>
      </a:spcAft>
      <a:defRPr sz="1200" kern="1200">
        <a:solidFill>
          <a:schemeClr val="tx1"/>
        </a:solidFill>
        <a:latin typeface="Arial" panose="020B0604020202090204" pitchFamily="34" charset="0"/>
        <a:ea typeface="+mn-ea"/>
        <a:cs typeface="宋体" pitchFamily="2" charset="-122"/>
      </a:defRPr>
    </a:lvl3pPr>
    <a:lvl4pPr marL="1600200" lvl="3" indent="-228600" algn="l" rtl="0" eaLnBrk="0" fontAlgn="base" hangingPunct="0">
      <a:spcBef>
        <a:spcPct val="30000"/>
      </a:spcBef>
      <a:spcAft>
        <a:spcPct val="0"/>
      </a:spcAft>
      <a:defRPr sz="1200" kern="1200">
        <a:solidFill>
          <a:schemeClr val="tx1"/>
        </a:solidFill>
        <a:latin typeface="Arial" panose="020B0604020202090204" pitchFamily="34" charset="0"/>
        <a:ea typeface="+mn-ea"/>
        <a:cs typeface="宋体" pitchFamily="2" charset="-122"/>
      </a:defRPr>
    </a:lvl4pPr>
    <a:lvl5pPr marL="2057400" lvl="4" indent="-228600" algn="l" rtl="0" eaLnBrk="0" fontAlgn="base" hangingPunct="0">
      <a:spcBef>
        <a:spcPct val="30000"/>
      </a:spcBef>
      <a:spcAft>
        <a:spcPct val="0"/>
      </a:spcAft>
      <a:defRPr sz="1200" kern="1200">
        <a:solidFill>
          <a:schemeClr val="tx1"/>
        </a:solidFill>
        <a:latin typeface="Arial" panose="020B0604020202090204" pitchFamily="34" charset="0"/>
        <a:ea typeface="+mn-ea"/>
        <a:cs typeface="宋体" pitchFamily="2" charset="-122"/>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p:nvPr>
        </p:nvSpPr>
        <p:spPr/>
      </p:sp>
      <p:sp>
        <p:nvSpPr>
          <p:cNvPr id="18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
        <p:nvSpPr>
          <p:cNvPr id="1843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buFontTx/>
              <a:buNone/>
            </a:pPr>
            <a:fld id="{70D9A6F8-2F0B-764B-A733-0DC2E8365E40}" type="slidenum">
              <a:rPr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p:nvPr>
        </p:nvSpPr>
        <p:spPr/>
      </p:sp>
      <p:sp>
        <p:nvSpPr>
          <p:cNvPr id="2560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256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buFontTx/>
              <a:buNone/>
            </a:pPr>
            <a:fld id="{DAF15347-FB93-FE48-A8FC-6FDE1E434974}" type="slidenum">
              <a:rPr altLang="zh-CN"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noTextEdit="1"/>
          </p:cNvSpPr>
          <p:nvPr>
            <p:ph type="sldImg"/>
          </p:nvPr>
        </p:nvSpPr>
        <p:spPr/>
      </p:sp>
      <p:sp>
        <p:nvSpPr>
          <p:cNvPr id="6451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buFontTx/>
              <a:buNone/>
            </a:pPr>
            <a:fld id="{D53E5DF9-9FD6-524C-BC7F-305905B85D6E}" type="slidenum">
              <a:rPr altLang="zh-CN"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ChangeArrowheads="1" noTextEdit="1"/>
          </p:cNvSpPr>
          <p:nvPr>
            <p:ph type="sldImg"/>
          </p:nvPr>
        </p:nvSpPr>
        <p:spPr/>
      </p:sp>
      <p:sp>
        <p:nvSpPr>
          <p:cNvPr id="757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
        <p:nvSpPr>
          <p:cNvPr id="757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buFontTx/>
              <a:buNone/>
            </a:pPr>
            <a:fld id="{E2439341-8CB1-0A4D-AB45-8CF1BE24DD40}" type="slidenum">
              <a:rPr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p>
        </p:txBody>
      </p:sp>
      <p:sp>
        <p:nvSpPr>
          <p:cNvPr id="6" name="Slide Number Placeholder 5"/>
          <p:cNvSpPr>
            <a:spLocks noGrp="1"/>
          </p:cNvSpPr>
          <p:nvPr>
            <p:ph type="sldNum" sz="quarter" idx="12"/>
          </p:nvPr>
        </p:nvSpPr>
        <p:spPr/>
        <p:txBody>
          <a:bodyPr/>
          <a:lstStyle>
            <a:lvl1pPr>
              <a:defRPr/>
            </a:lvl1pPr>
          </a:lstStyle>
          <a:p>
            <a:pPr>
              <a:defRPr/>
            </a:pPr>
            <a:fld id="{9180327C-50CA-A14C-BBEF-42F8BCAF10AE}" type="slidenum">
              <a:rPr lang="zh-CN" altLang="en-US"/>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p>
        </p:txBody>
      </p:sp>
      <p:sp>
        <p:nvSpPr>
          <p:cNvPr id="6" name="Slide Number Placeholder 5"/>
          <p:cNvSpPr>
            <a:spLocks noGrp="1"/>
          </p:cNvSpPr>
          <p:nvPr>
            <p:ph type="sldNum" sz="quarter" idx="12"/>
          </p:nvPr>
        </p:nvSpPr>
        <p:spPr/>
        <p:txBody>
          <a:bodyPr/>
          <a:lstStyle>
            <a:lvl1pPr>
              <a:defRPr/>
            </a:lvl1pPr>
          </a:lstStyle>
          <a:p>
            <a:pPr>
              <a:defRPr/>
            </a:pPr>
            <a:fld id="{DF612E62-16C1-4247-B88C-FD180E12D6FC}"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p>
        </p:txBody>
      </p:sp>
      <p:sp>
        <p:nvSpPr>
          <p:cNvPr id="6" name="Slide Number Placeholder 5"/>
          <p:cNvSpPr>
            <a:spLocks noGrp="1"/>
          </p:cNvSpPr>
          <p:nvPr>
            <p:ph type="sldNum" sz="quarter" idx="12"/>
          </p:nvPr>
        </p:nvSpPr>
        <p:spPr/>
        <p:txBody>
          <a:bodyPr/>
          <a:lstStyle>
            <a:lvl1pPr>
              <a:defRPr/>
            </a:lvl1pPr>
          </a:lstStyle>
          <a:p>
            <a:pPr>
              <a:defRPr/>
            </a:pPr>
            <a:fld id="{ED60B3DA-32C4-794B-86AE-B5A8DBD9CA73}"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p>
        </p:txBody>
      </p:sp>
      <p:sp>
        <p:nvSpPr>
          <p:cNvPr id="6" name="Slide Number Placeholder 5"/>
          <p:cNvSpPr>
            <a:spLocks noGrp="1"/>
          </p:cNvSpPr>
          <p:nvPr>
            <p:ph type="sldNum" sz="quarter" idx="12"/>
          </p:nvPr>
        </p:nvSpPr>
        <p:spPr/>
        <p:txBody>
          <a:bodyPr/>
          <a:lstStyle>
            <a:lvl1pPr>
              <a:defRPr/>
            </a:lvl1pPr>
          </a:lstStyle>
          <a:p>
            <a:pPr>
              <a:defRPr/>
            </a:pPr>
            <a:fld id="{E0AB3529-EE1A-FC4A-925C-823B3F36E3E0}" type="slidenum">
              <a:rPr lang="zh-CN" altLang="en-US"/>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p>
        </p:txBody>
      </p:sp>
      <p:sp>
        <p:nvSpPr>
          <p:cNvPr id="6" name="Slide Number Placeholder 5"/>
          <p:cNvSpPr>
            <a:spLocks noGrp="1"/>
          </p:cNvSpPr>
          <p:nvPr>
            <p:ph type="sldNum" sz="quarter" idx="12"/>
          </p:nvPr>
        </p:nvSpPr>
        <p:spPr/>
        <p:txBody>
          <a:bodyPr/>
          <a:lstStyle>
            <a:lvl1pPr>
              <a:defRPr/>
            </a:lvl1pPr>
          </a:lstStyle>
          <a:p>
            <a:pPr>
              <a:defRPr/>
            </a:pPr>
            <a:fld id="{920A9746-FD24-6E42-AB09-3396753E7854}"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p>
        </p:txBody>
      </p:sp>
      <p:sp>
        <p:nvSpPr>
          <p:cNvPr id="7" name="Slide Number Placeholder 5"/>
          <p:cNvSpPr>
            <a:spLocks noGrp="1"/>
          </p:cNvSpPr>
          <p:nvPr>
            <p:ph type="sldNum" sz="quarter" idx="12"/>
          </p:nvPr>
        </p:nvSpPr>
        <p:spPr/>
        <p:txBody>
          <a:bodyPr/>
          <a:lstStyle>
            <a:lvl1pPr>
              <a:defRPr/>
            </a:lvl1pPr>
          </a:lstStyle>
          <a:p>
            <a:pPr>
              <a:defRPr/>
            </a:pPr>
            <a:fld id="{AB4B93BC-DEF5-2F4E-A5A8-E002972E8DEB}"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p>
        </p:txBody>
      </p:sp>
      <p:sp>
        <p:nvSpPr>
          <p:cNvPr id="9" name="Slide Number Placeholder 5"/>
          <p:cNvSpPr>
            <a:spLocks noGrp="1"/>
          </p:cNvSpPr>
          <p:nvPr>
            <p:ph type="sldNum" sz="quarter" idx="12"/>
          </p:nvPr>
        </p:nvSpPr>
        <p:spPr/>
        <p:txBody>
          <a:bodyPr/>
          <a:lstStyle>
            <a:lvl1pPr>
              <a:defRPr/>
            </a:lvl1pPr>
          </a:lstStyle>
          <a:p>
            <a:pPr>
              <a:defRPr/>
            </a:pPr>
            <a:fld id="{0F4E1A46-DCA4-AE47-BD8D-6BCDA331BD40}" type="slidenum">
              <a:rPr lang="zh-CN" altLang="en-US"/>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p>
        </p:txBody>
      </p:sp>
      <p:sp>
        <p:nvSpPr>
          <p:cNvPr id="5" name="Slide Number Placeholder 5"/>
          <p:cNvSpPr>
            <a:spLocks noGrp="1"/>
          </p:cNvSpPr>
          <p:nvPr>
            <p:ph type="sldNum" sz="quarter" idx="12"/>
          </p:nvPr>
        </p:nvSpPr>
        <p:spPr/>
        <p:txBody>
          <a:bodyPr/>
          <a:lstStyle>
            <a:lvl1pPr>
              <a:defRPr/>
            </a:lvl1pPr>
          </a:lstStyle>
          <a:p>
            <a:pPr>
              <a:defRPr/>
            </a:pPr>
            <a:fld id="{AFA90E06-CF20-884C-8E26-3B5556233770}" type="slidenum">
              <a:rPr lang="zh-CN" altLang="en-US"/>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p>
        </p:txBody>
      </p:sp>
      <p:sp>
        <p:nvSpPr>
          <p:cNvPr id="4" name="Slide Number Placeholder 5"/>
          <p:cNvSpPr>
            <a:spLocks noGrp="1"/>
          </p:cNvSpPr>
          <p:nvPr>
            <p:ph type="sldNum" sz="quarter" idx="12"/>
          </p:nvPr>
        </p:nvSpPr>
        <p:spPr/>
        <p:txBody>
          <a:bodyPr/>
          <a:lstStyle>
            <a:lvl1pPr>
              <a:defRPr/>
            </a:lvl1pPr>
          </a:lstStyle>
          <a:p>
            <a:pPr>
              <a:defRPr/>
            </a:pPr>
            <a:fld id="{DD754629-8D26-4845-828C-F3C8413C6E1D}" type="slidenum">
              <a:rPr lang="zh-CN" altLang="en-US"/>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p>
        </p:txBody>
      </p:sp>
      <p:sp>
        <p:nvSpPr>
          <p:cNvPr id="7" name="Slide Number Placeholder 5"/>
          <p:cNvSpPr>
            <a:spLocks noGrp="1"/>
          </p:cNvSpPr>
          <p:nvPr>
            <p:ph type="sldNum" sz="quarter" idx="12"/>
          </p:nvPr>
        </p:nvSpPr>
        <p:spPr/>
        <p:txBody>
          <a:bodyPr/>
          <a:lstStyle>
            <a:lvl1pPr>
              <a:defRPr/>
            </a:lvl1pPr>
          </a:lstStyle>
          <a:p>
            <a:pPr>
              <a:defRPr/>
            </a:pPr>
            <a:fld id="{F86A0FE6-B775-444F-8D6B-188DF0881DEB}" type="slidenum">
              <a:rPr lang="zh-CN" altLang="en-US"/>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p>
        </p:txBody>
      </p:sp>
      <p:sp>
        <p:nvSpPr>
          <p:cNvPr id="7" name="Slide Number Placeholder 5"/>
          <p:cNvSpPr>
            <a:spLocks noGrp="1"/>
          </p:cNvSpPr>
          <p:nvPr>
            <p:ph type="sldNum" sz="quarter" idx="12"/>
          </p:nvPr>
        </p:nvSpPr>
        <p:spPr/>
        <p:txBody>
          <a:bodyPr/>
          <a:lstStyle>
            <a:lvl1pPr>
              <a:defRPr/>
            </a:lvl1pPr>
          </a:lstStyle>
          <a:p>
            <a:pPr>
              <a:defRPr/>
            </a:pPr>
            <a:fld id="{6716BA54-68E6-5544-8665-DFF7BDE84EB2}" type="slidenum">
              <a:rPr lang="zh-CN" altLang="en-US"/>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90204" pitchFamily="34" charset="0"/>
                <a:ea typeface="宋体" pitchFamily="2" charset="-122"/>
                <a:cs typeface="宋体" pitchFamily="2" charset="-122"/>
              </a:defRPr>
            </a:lvl1pPr>
          </a:lstStyle>
          <a:p>
            <a:pPr>
              <a:defRPr/>
            </a:pPr>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90204" pitchFamily="34" charset="0"/>
                <a:ea typeface="宋体" pitchFamily="2" charset="-122"/>
                <a:cs typeface="宋体" pitchFamily="2" charset="-122"/>
              </a:defRPr>
            </a:lvl1pPr>
          </a:lstStyle>
          <a:p>
            <a:pPr>
              <a:defRPr/>
            </a:pPr>
            <a:endParaRPr 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a:defRPr/>
            </a:pPr>
            <a:fld id="{8D673485-5311-014B-8427-282CEB085A0A}" type="slidenum">
              <a:rPr lang="zh-CN" altLang="en-US"/>
            </a:fld>
            <a:endParaRPr lang="zh-CN" altLang="en-US"/>
          </a:p>
        </p:txBody>
      </p:sp>
      <p:pic>
        <p:nvPicPr>
          <p:cNvPr id="1031" name="Picture 4" descr="new channel logo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6988" y="6245225"/>
            <a:ext cx="18669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5" descr="new channel logo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13700" y="28575"/>
            <a:ext cx="40767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charset="-122"/>
        </a:defRPr>
      </a:lvl1pPr>
      <a:lvl2pPr algn="l" rtl="0" eaLnBrk="0" fontAlgn="base" hangingPunct="0">
        <a:lnSpc>
          <a:spcPct val="90000"/>
        </a:lnSpc>
        <a:spcBef>
          <a:spcPct val="0"/>
        </a:spcBef>
        <a:spcAft>
          <a:spcPct val="0"/>
        </a:spcAft>
        <a:defRPr sz="4400">
          <a:solidFill>
            <a:schemeClr val="tx1"/>
          </a:solidFill>
          <a:latin typeface="Calibri Light" charset="0"/>
          <a:ea typeface="等线 Light" charset="-122"/>
          <a:cs typeface="等线 Light" charset="-122"/>
        </a:defRPr>
      </a:lvl2pPr>
      <a:lvl3pPr algn="l" rtl="0" eaLnBrk="0" fontAlgn="base" hangingPunct="0">
        <a:lnSpc>
          <a:spcPct val="90000"/>
        </a:lnSpc>
        <a:spcBef>
          <a:spcPct val="0"/>
        </a:spcBef>
        <a:spcAft>
          <a:spcPct val="0"/>
        </a:spcAft>
        <a:defRPr sz="4400">
          <a:solidFill>
            <a:schemeClr val="tx1"/>
          </a:solidFill>
          <a:latin typeface="Calibri Light" charset="0"/>
          <a:ea typeface="等线 Light" charset="-122"/>
          <a:cs typeface="等线 Light" charset="-122"/>
        </a:defRPr>
      </a:lvl3pPr>
      <a:lvl4pPr algn="l" rtl="0" eaLnBrk="0" fontAlgn="base" hangingPunct="0">
        <a:lnSpc>
          <a:spcPct val="90000"/>
        </a:lnSpc>
        <a:spcBef>
          <a:spcPct val="0"/>
        </a:spcBef>
        <a:spcAft>
          <a:spcPct val="0"/>
        </a:spcAft>
        <a:defRPr sz="4400">
          <a:solidFill>
            <a:schemeClr val="tx1"/>
          </a:solidFill>
          <a:latin typeface="Calibri Light" charset="0"/>
          <a:ea typeface="等线 Light" charset="-122"/>
          <a:cs typeface="等线 Light" charset="-122"/>
        </a:defRPr>
      </a:lvl4pPr>
      <a:lvl5pPr algn="l" rtl="0" eaLnBrk="0" fontAlgn="base" hangingPunct="0">
        <a:lnSpc>
          <a:spcPct val="90000"/>
        </a:lnSpc>
        <a:spcBef>
          <a:spcPct val="0"/>
        </a:spcBef>
        <a:spcAft>
          <a:spcPct val="0"/>
        </a:spcAft>
        <a:defRPr sz="4400">
          <a:solidFill>
            <a:schemeClr val="tx1"/>
          </a:solidFill>
          <a:latin typeface="Calibri Light" charset="0"/>
          <a:ea typeface="等线 Light" charset="-122"/>
          <a:cs typeface="等线 Light" charset="-122"/>
        </a:defRPr>
      </a:lvl5pPr>
      <a:lvl6pPr marL="457200" algn="l" rtl="0" fontAlgn="base">
        <a:lnSpc>
          <a:spcPct val="90000"/>
        </a:lnSpc>
        <a:spcBef>
          <a:spcPct val="0"/>
        </a:spcBef>
        <a:spcAft>
          <a:spcPct val="0"/>
        </a:spcAft>
        <a:defRPr sz="4400">
          <a:solidFill>
            <a:schemeClr val="tx1"/>
          </a:solidFill>
          <a:latin typeface="Calibri Light" charset="0"/>
          <a:ea typeface="等线 Light" charset="-122"/>
          <a:cs typeface="等线 Light" charset="-122"/>
        </a:defRPr>
      </a:lvl6pPr>
      <a:lvl7pPr marL="914400" algn="l" rtl="0" fontAlgn="base">
        <a:lnSpc>
          <a:spcPct val="90000"/>
        </a:lnSpc>
        <a:spcBef>
          <a:spcPct val="0"/>
        </a:spcBef>
        <a:spcAft>
          <a:spcPct val="0"/>
        </a:spcAft>
        <a:defRPr sz="4400">
          <a:solidFill>
            <a:schemeClr val="tx1"/>
          </a:solidFill>
          <a:latin typeface="Calibri Light" charset="0"/>
          <a:ea typeface="等线 Light" charset="-122"/>
          <a:cs typeface="等线 Light" charset="-122"/>
        </a:defRPr>
      </a:lvl7pPr>
      <a:lvl8pPr marL="1371600" algn="l" rtl="0" fontAlgn="base">
        <a:lnSpc>
          <a:spcPct val="90000"/>
        </a:lnSpc>
        <a:spcBef>
          <a:spcPct val="0"/>
        </a:spcBef>
        <a:spcAft>
          <a:spcPct val="0"/>
        </a:spcAft>
        <a:defRPr sz="4400">
          <a:solidFill>
            <a:schemeClr val="tx1"/>
          </a:solidFill>
          <a:latin typeface="Calibri Light" charset="0"/>
          <a:ea typeface="等线 Light" charset="-122"/>
          <a:cs typeface="等线 Light" charset="-122"/>
        </a:defRPr>
      </a:lvl8pPr>
      <a:lvl9pPr marL="1828800" algn="l" rtl="0" fontAlgn="base">
        <a:lnSpc>
          <a:spcPct val="90000"/>
        </a:lnSpc>
        <a:spcBef>
          <a:spcPct val="0"/>
        </a:spcBef>
        <a:spcAft>
          <a:spcPct val="0"/>
        </a:spcAft>
        <a:defRPr sz="4400">
          <a:solidFill>
            <a:schemeClr val="tx1"/>
          </a:solidFill>
          <a:latin typeface="Calibri Light" charset="0"/>
          <a:ea typeface="等线 Light" charset="-122"/>
          <a:cs typeface="等线 Light"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等线"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等线"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tags" Target="../tags/tag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https://timgsa.baidu.com/timg?image&amp;quality=80&amp;size=b9999_10000&amp;sec=1541063290590&amp;di=231d1d373bee775711d4d14e99644db3&amp;imgtype=0&amp;src=http%3A%2F%2Fwww.wfygwy.com%2Fimages%2FUpFile%2F2016-1%2F201611314318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7675" y="1412875"/>
            <a:ext cx="3671888"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2"/>
          <p:cNvSpPr txBox="1">
            <a:spLocks noChangeArrowheads="1"/>
          </p:cNvSpPr>
          <p:nvPr/>
        </p:nvSpPr>
        <p:spPr bwMode="auto">
          <a:xfrm>
            <a:off x="2836863" y="2649538"/>
            <a:ext cx="65135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lang="zh-CN" altLang="en-US" sz="7200" b="1">
                <a:solidFill>
                  <a:srgbClr val="002060"/>
                </a:solidFill>
                <a:latin typeface="微软雅黑" panose="020B0503020204020204" pitchFamily="34" charset="-122"/>
                <a:ea typeface="微软雅黑" panose="020B0503020204020204" pitchFamily="34" charset="-122"/>
              </a:rPr>
              <a:t>雅思写作技巧</a:t>
            </a:r>
            <a:endParaRPr lang="en-GB" altLang="zh-CN" sz="7200" b="1">
              <a:solidFill>
                <a:srgbClr val="002060"/>
              </a:solidFill>
              <a:latin typeface="微软雅黑" panose="020B0503020204020204" pitchFamily="34" charset="-122"/>
              <a:ea typeface="微软雅黑" panose="020B0503020204020204" pitchFamily="34" charset="-122"/>
            </a:endParaRPr>
          </a:p>
        </p:txBody>
      </p:sp>
      <p:sp>
        <p:nvSpPr>
          <p:cNvPr id="15363" name="文本框 1"/>
          <p:cNvSpPr txBox="1">
            <a:spLocks noChangeArrowheads="1"/>
          </p:cNvSpPr>
          <p:nvPr/>
        </p:nvSpPr>
        <p:spPr bwMode="auto">
          <a:xfrm>
            <a:off x="2614930" y="4076700"/>
            <a:ext cx="69570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a:lnSpc>
                <a:spcPct val="100000"/>
              </a:lnSpc>
              <a:spcBef>
                <a:spcPct val="0"/>
              </a:spcBef>
              <a:buFontTx/>
              <a:buNone/>
            </a:pPr>
            <a:r>
              <a:rPr kumimoji="1" lang="en-US" altLang="zh-CN" sz="3600">
                <a:latin typeface="Arial" panose="020B0604020202090204" pitchFamily="34" charset="0"/>
                <a:ea typeface="宋体" pitchFamily="2" charset="-122"/>
              </a:rPr>
              <a:t>Task</a:t>
            </a:r>
            <a:r>
              <a:rPr kumimoji="1" lang="zh-CN" altLang="en-US" sz="3600">
                <a:latin typeface="Arial" panose="020B0604020202090204" pitchFamily="34" charset="0"/>
                <a:ea typeface="宋体" pitchFamily="2" charset="-122"/>
              </a:rPr>
              <a:t> </a:t>
            </a:r>
            <a:r>
              <a:rPr kumimoji="1" lang="en-US" altLang="zh-CN" sz="3600">
                <a:latin typeface="Arial" panose="020B0604020202090204" pitchFamily="34" charset="0"/>
                <a:ea typeface="宋体" pitchFamily="2" charset="-122"/>
              </a:rPr>
              <a:t>2</a:t>
            </a:r>
            <a:r>
              <a:rPr kumimoji="1" lang="zh-CN" altLang="en-US" sz="3600">
                <a:latin typeface="Arial" panose="020B0604020202090204" pitchFamily="34" charset="0"/>
                <a:ea typeface="宋体" pitchFamily="2" charset="-122"/>
              </a:rPr>
              <a:t> </a:t>
            </a:r>
            <a:endParaRPr kumimoji="1" lang="en-US" altLang="zh-CN" sz="3600">
              <a:latin typeface="Arial" panose="020B0604020202090204" pitchFamily="34" charset="0"/>
              <a:ea typeface="宋体" pitchFamily="2" charset="-122"/>
            </a:endParaRPr>
          </a:p>
          <a:p>
            <a:pPr algn="ctr">
              <a:lnSpc>
                <a:spcPct val="100000"/>
              </a:lnSpc>
              <a:spcBef>
                <a:spcPct val="0"/>
              </a:spcBef>
              <a:buFontTx/>
              <a:buNone/>
            </a:pPr>
            <a:r>
              <a:rPr kumimoji="1" lang="en-US" altLang="zh-CN" sz="3600">
                <a:latin typeface="Arial" panose="020B0604020202090204" pitchFamily="34" charset="0"/>
                <a:ea typeface="宋体" pitchFamily="2" charset="-122"/>
              </a:rPr>
              <a:t>Introduction</a:t>
            </a:r>
            <a:r>
              <a:rPr kumimoji="1" lang="zh-CN" altLang="en-US" sz="3600">
                <a:latin typeface="Arial" panose="020B0604020202090204" pitchFamily="34" charset="0"/>
                <a:ea typeface="宋体" pitchFamily="2" charset="-122"/>
              </a:rPr>
              <a:t> </a:t>
            </a:r>
            <a:r>
              <a:rPr kumimoji="1" lang="en-US" altLang="zh-CN" sz="3600">
                <a:latin typeface="Arial" panose="020B0604020202090204" pitchFamily="34" charset="0"/>
                <a:ea typeface="宋体" pitchFamily="2" charset="-122"/>
              </a:rPr>
              <a:t>&amp;</a:t>
            </a:r>
            <a:r>
              <a:rPr kumimoji="1" lang="zh-CN" altLang="en-US" sz="3600">
                <a:latin typeface="Arial" panose="020B0604020202090204" pitchFamily="34" charset="0"/>
                <a:ea typeface="宋体" pitchFamily="2" charset="-122"/>
              </a:rPr>
              <a:t> </a:t>
            </a:r>
            <a:r>
              <a:rPr kumimoji="1" lang="en-US" altLang="zh-CN" sz="3600">
                <a:latin typeface="Arial" panose="020B0604020202090204" pitchFamily="34" charset="0"/>
                <a:ea typeface="宋体" pitchFamily="2" charset="-122"/>
              </a:rPr>
              <a:t>Marking</a:t>
            </a:r>
            <a:r>
              <a:rPr kumimoji="1" lang="zh-CN" altLang="en-US" sz="3600">
                <a:latin typeface="Arial" panose="020B0604020202090204" pitchFamily="34" charset="0"/>
                <a:ea typeface="宋体" pitchFamily="2" charset="-122"/>
              </a:rPr>
              <a:t> </a:t>
            </a:r>
            <a:r>
              <a:rPr kumimoji="1" lang="en-US" altLang="zh-CN" sz="3600">
                <a:latin typeface="Arial" panose="020B0604020202090204" pitchFamily="34" charset="0"/>
                <a:ea typeface="宋体" pitchFamily="2" charset="-122"/>
              </a:rPr>
              <a:t>Criteria</a:t>
            </a:r>
            <a:endParaRPr kumimoji="1" lang="zh-CN" altLang="en-US" sz="3600">
              <a:latin typeface="Arial" panose="020B0604020202090204" pitchFamily="34" charset="0"/>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279650" y="692150"/>
            <a:ext cx="3095625" cy="646113"/>
          </a:xfrm>
          <a:prstGeom prst="rect">
            <a:avLst/>
          </a:prstGeom>
          <a:gradFill rotWithShape="1">
            <a:gsLst>
              <a:gs pos="0">
                <a:srgbClr val="1C1C95"/>
              </a:gs>
              <a:gs pos="20000">
                <a:srgbClr val="1E1E92"/>
              </a:gs>
              <a:gs pos="100000">
                <a:srgbClr val="14146E"/>
              </a:gs>
            </a:gsLst>
            <a:lin ang="5400000"/>
          </a:gradFill>
          <a:ln w="9525">
            <a:solidFill>
              <a:srgbClr val="292988"/>
            </a:solidFill>
            <a:miter lim="800000"/>
          </a:ln>
          <a:effectLst>
            <a:outerShdw blurRad="63500" dist="23000" dir="5400000" rotWithShape="0">
              <a:srgbClr val="000000">
                <a:alpha val="34998"/>
              </a:srgbClr>
            </a:outerShdw>
          </a:effectLst>
        </p:spPr>
        <p:txBody>
          <a:bodyPr>
            <a:spAutoFit/>
          </a:bodyPr>
          <a:lstStyle/>
          <a:p>
            <a:pPr algn="ctr" eaLnBrk="1" hangingPunct="1">
              <a:buFont typeface="Arial" panose="020B0604020202090204" pitchFamily="34" charset="0"/>
              <a:buNone/>
              <a:defRPr/>
            </a:pPr>
            <a:r>
              <a:rPr lang="zh-CN" altLang="en-US" sz="3600" b="1" dirty="0">
                <a:solidFill>
                  <a:schemeClr val="bg1"/>
                </a:solidFill>
                <a:latin typeface="+mn-lt"/>
                <a:ea typeface="+mn-ea"/>
              </a:rPr>
              <a:t>同不同意型</a:t>
            </a:r>
            <a:endParaRPr lang="en-GB" altLang="zh-CN" sz="3600" b="1" dirty="0">
              <a:solidFill>
                <a:schemeClr val="bg1"/>
              </a:solidFill>
              <a:latin typeface="+mn-lt"/>
              <a:ea typeface="+mn-ea"/>
            </a:endParaRPr>
          </a:p>
        </p:txBody>
      </p:sp>
      <p:sp>
        <p:nvSpPr>
          <p:cNvPr id="26626" name="矩形 4"/>
          <p:cNvSpPr>
            <a:spLocks noChangeArrowheads="1"/>
          </p:cNvSpPr>
          <p:nvPr/>
        </p:nvSpPr>
        <p:spPr bwMode="auto">
          <a:xfrm>
            <a:off x="2279650" y="1700213"/>
            <a:ext cx="8015288" cy="44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It is important for children to learn the difference between right and wrong at an early age. Punishment is necessary to help them learn this distinction. </a:t>
            </a: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C10T1</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To what extent do you agree or disagree with this opinion? </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Arial" panose="020B0604020202090204" pitchFamily="34" charset="0"/>
              <a:buNone/>
            </a:pPr>
            <a:r>
              <a:rPr lang="zh-CN" altLang="en-US" sz="2400" b="1" u="sng">
                <a:latin typeface="微软雅黑" panose="020B0503020204020204" pitchFamily="34" charset="-122"/>
                <a:ea typeface="微软雅黑" panose="020B0503020204020204" pitchFamily="34" charset="-122"/>
              </a:rPr>
              <a:t>题中给出一个观点，回答是否同意该观点</a:t>
            </a:r>
            <a:r>
              <a:rPr lang="en-US" altLang="zh-CN" sz="2400" b="1" u="sng">
                <a:latin typeface="微软雅黑" panose="020B0503020204020204" pitchFamily="34" charset="-122"/>
                <a:ea typeface="微软雅黑" panose="020B0503020204020204" pitchFamily="34" charset="-122"/>
              </a:rPr>
              <a:t>(</a:t>
            </a:r>
            <a:r>
              <a:rPr lang="zh-CN" altLang="en-US" sz="2400" b="1" u="sng">
                <a:latin typeface="微软雅黑" panose="020B0503020204020204" pitchFamily="34" charset="-122"/>
                <a:ea typeface="微软雅黑" panose="020B0503020204020204" pitchFamily="34" charset="-122"/>
              </a:rPr>
              <a:t>多大程度上</a:t>
            </a:r>
            <a:r>
              <a:rPr lang="en-US" altLang="zh-CN" sz="2400" b="1" u="sng">
                <a:latin typeface="微软雅黑" panose="020B0503020204020204" pitchFamily="34" charset="-122"/>
                <a:ea typeface="微软雅黑" panose="020B0503020204020204" pitchFamily="34" charset="-122"/>
              </a:rPr>
              <a:t>)</a:t>
            </a:r>
            <a:endParaRPr lang="en-US" altLang="zh-CN" sz="2400" b="1" u="sng">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279650" y="692150"/>
            <a:ext cx="2160588" cy="646113"/>
          </a:xfrm>
          <a:prstGeom prst="rect">
            <a:avLst/>
          </a:prstGeom>
          <a:gradFill rotWithShape="1">
            <a:gsLst>
              <a:gs pos="0">
                <a:srgbClr val="1C1C95"/>
              </a:gs>
              <a:gs pos="20000">
                <a:srgbClr val="1E1E92"/>
              </a:gs>
              <a:gs pos="100000">
                <a:srgbClr val="14146E"/>
              </a:gs>
            </a:gsLst>
            <a:lin ang="5400000"/>
          </a:gradFill>
          <a:ln w="9525">
            <a:solidFill>
              <a:srgbClr val="292988"/>
            </a:solidFill>
            <a:miter lim="800000"/>
          </a:ln>
          <a:effectLst>
            <a:outerShdw blurRad="63500" dist="23000" dir="5400000" rotWithShape="0">
              <a:srgbClr val="000000">
                <a:alpha val="34998"/>
              </a:srgbClr>
            </a:outerShdw>
          </a:effec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r>
              <a:rPr lang="zh-CN" altLang="en-US" sz="3600" b="1">
                <a:solidFill>
                  <a:schemeClr val="bg1"/>
                </a:solidFill>
                <a:latin typeface="Calibri" panose="020F0502020204030204" pitchFamily="34" charset="0"/>
                <a:ea typeface="等线" charset="-122"/>
                <a:cs typeface="等线" charset="-122"/>
              </a:rPr>
              <a:t>报告型</a:t>
            </a:r>
            <a:endParaRPr lang="en-GB" altLang="zh-CN" sz="3600" b="1">
              <a:solidFill>
                <a:schemeClr val="bg1"/>
              </a:solidFill>
              <a:latin typeface="Calibri" panose="020F0502020204030204" pitchFamily="34" charset="0"/>
              <a:ea typeface="等线" charset="-122"/>
              <a:cs typeface="等线" charset="-122"/>
            </a:endParaRPr>
          </a:p>
        </p:txBody>
      </p:sp>
      <p:sp>
        <p:nvSpPr>
          <p:cNvPr id="13315" name="文本框 2"/>
          <p:cNvSpPr txBox="1">
            <a:spLocks noChangeArrowheads="1"/>
          </p:cNvSpPr>
          <p:nvPr/>
        </p:nvSpPr>
        <p:spPr bwMode="auto">
          <a:xfrm>
            <a:off x="2279650" y="4637088"/>
            <a:ext cx="8459788"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20000"/>
              </a:lnSpc>
              <a:spcBef>
                <a:spcPct val="0"/>
              </a:spcBef>
              <a:buFontTx/>
              <a:buNone/>
            </a:pPr>
            <a:r>
              <a:rPr lang="zh-CN" altLang="en-US" sz="2400">
                <a:solidFill>
                  <a:srgbClr val="FF0000"/>
                </a:solidFill>
                <a:latin typeface="微软雅黑" panose="020B0503020204020204" pitchFamily="34" charset="-122"/>
                <a:ea typeface="微软雅黑" panose="020B0503020204020204" pitchFamily="34" charset="-122"/>
              </a:rPr>
              <a:t>形成原因 </a:t>
            </a:r>
            <a:r>
              <a:rPr lang="en-US" altLang="zh-CN" sz="2400">
                <a:solidFill>
                  <a:srgbClr val="262626"/>
                </a:solidFill>
                <a:latin typeface="微软雅黑" panose="020B0503020204020204" pitchFamily="34" charset="-122"/>
                <a:ea typeface="微软雅黑" panose="020B0503020204020204" pitchFamily="34" charset="-122"/>
              </a:rPr>
              <a:t>(causes/ reasons/ factors)</a:t>
            </a:r>
            <a:endParaRPr lang="en-US" altLang="zh-CN" sz="2400">
              <a:solidFill>
                <a:srgbClr val="262626"/>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zh-CN" altLang="en-US" sz="2400">
                <a:solidFill>
                  <a:srgbClr val="FF0000"/>
                </a:solidFill>
                <a:latin typeface="微软雅黑" panose="020B0503020204020204" pitchFamily="34" charset="-122"/>
                <a:ea typeface="微软雅黑" panose="020B0503020204020204" pitchFamily="34" charset="-122"/>
              </a:rPr>
              <a:t>造成影响</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 引发问题</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 导致结果 </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en-US" altLang="zh-CN" sz="2400">
                <a:solidFill>
                  <a:srgbClr val="262626"/>
                </a:solidFill>
                <a:latin typeface="微软雅黑" panose="020B0503020204020204" pitchFamily="34" charset="-122"/>
                <a:ea typeface="微软雅黑" panose="020B0503020204020204" pitchFamily="34" charset="-122"/>
              </a:rPr>
              <a:t>(influence, effects/ problems/ results, consequences)</a:t>
            </a:r>
            <a:endParaRPr lang="en-US" altLang="zh-CN" sz="2400">
              <a:solidFill>
                <a:srgbClr val="262626"/>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zh-CN" altLang="en-US" sz="2400">
                <a:solidFill>
                  <a:srgbClr val="FF0000"/>
                </a:solidFill>
                <a:latin typeface="微软雅黑" panose="020B0503020204020204" pitchFamily="34" charset="-122"/>
                <a:ea typeface="微软雅黑" panose="020B0503020204020204" pitchFamily="34" charset="-122"/>
              </a:rPr>
              <a:t>解决方案 </a:t>
            </a:r>
            <a:r>
              <a:rPr lang="en-US" altLang="zh-CN" sz="2400">
                <a:solidFill>
                  <a:srgbClr val="262626"/>
                </a:solidFill>
                <a:latin typeface="微软雅黑" panose="020B0503020204020204" pitchFamily="34" charset="-122"/>
                <a:ea typeface="微软雅黑" panose="020B0503020204020204" pitchFamily="34" charset="-122"/>
              </a:rPr>
              <a:t>(solutions, actions, measures)</a:t>
            </a:r>
            <a:endParaRPr lang="en-GB" altLang="zh-CN" sz="2400">
              <a:solidFill>
                <a:srgbClr val="262626"/>
              </a:solidFill>
              <a:latin typeface="微软雅黑" panose="020B0503020204020204" pitchFamily="34" charset="-122"/>
              <a:ea typeface="微软雅黑" panose="020B0503020204020204" pitchFamily="34" charset="-122"/>
            </a:endParaRPr>
          </a:p>
        </p:txBody>
      </p:sp>
      <p:sp>
        <p:nvSpPr>
          <p:cNvPr id="27651" name="矩形 3"/>
          <p:cNvSpPr>
            <a:spLocks noChangeArrowheads="1"/>
          </p:cNvSpPr>
          <p:nvPr/>
        </p:nvSpPr>
        <p:spPr bwMode="auto">
          <a:xfrm>
            <a:off x="2279650" y="1557338"/>
            <a:ext cx="8186738"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In many countries schools have severe problems with student behaviours. </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C4T4</a:t>
            </a:r>
            <a:r>
              <a:rPr lang="zh-CN" altLang="en-US" sz="2400">
                <a:latin typeface="微软雅黑" panose="020B0503020204020204" pitchFamily="34" charset="-122"/>
                <a:ea typeface="微软雅黑" panose="020B0503020204020204" pitchFamily="34" charset="-122"/>
              </a:rPr>
              <a:t>）</a:t>
            </a:r>
            <a:endParaRPr lang="en-US" altLang="zh-CN" sz="2400" b="1">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en-US" altLang="zh-CN" sz="2400" b="1">
                <a:solidFill>
                  <a:srgbClr val="FF0000"/>
                </a:solidFill>
                <a:latin typeface="微软雅黑" panose="020B0503020204020204" pitchFamily="34" charset="-122"/>
                <a:ea typeface="微软雅黑" panose="020B0503020204020204" pitchFamily="34" charset="-122"/>
              </a:rPr>
              <a:t>What do you think are the causes of this? What solutions can you suggest?</a:t>
            </a:r>
            <a:endParaRPr lang="en-US" altLang="zh-CN" sz="2400" b="1">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zh-CN" altLang="en-US" sz="2400" b="1" u="sng">
                <a:latin typeface="微软雅黑" panose="020B0503020204020204" pitchFamily="34" charset="-122"/>
                <a:ea typeface="微软雅黑" panose="020B0503020204020204" pitchFamily="34" charset="-122"/>
              </a:rPr>
              <a:t>对题目所提出的事件或现象分析</a:t>
            </a:r>
            <a:endParaRPr lang="en-US" altLang="zh-CN" sz="2400" b="1" u="sng">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lang="en-US" altLang="zh-CN"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279650" y="692150"/>
            <a:ext cx="3095625" cy="646113"/>
          </a:xfrm>
          <a:prstGeom prst="rect">
            <a:avLst/>
          </a:prstGeom>
          <a:gradFill rotWithShape="1">
            <a:gsLst>
              <a:gs pos="0">
                <a:srgbClr val="1C1C95"/>
              </a:gs>
              <a:gs pos="20000">
                <a:srgbClr val="1E1E92"/>
              </a:gs>
              <a:gs pos="100000">
                <a:srgbClr val="14146E"/>
              </a:gs>
            </a:gsLst>
            <a:lin ang="5400000"/>
          </a:gradFill>
          <a:ln w="9525">
            <a:solidFill>
              <a:srgbClr val="292988"/>
            </a:solidFill>
            <a:miter lim="800000"/>
          </a:ln>
          <a:effectLst>
            <a:outerShdw blurRad="63500" dist="23000" dir="5400000" rotWithShape="0">
              <a:srgbClr val="000000">
                <a:alpha val="34998"/>
              </a:srgbClr>
            </a:outerShdw>
          </a:effectLst>
        </p:spPr>
        <p:txBody>
          <a:bodyPr>
            <a:spAutoFit/>
          </a:bodyPr>
          <a:lstStyle/>
          <a:p>
            <a:pPr algn="ctr" eaLnBrk="1" hangingPunct="1">
              <a:buFont typeface="Arial" panose="020B0604020202090204" pitchFamily="34" charset="0"/>
              <a:buNone/>
              <a:defRPr/>
            </a:pPr>
            <a:r>
              <a:rPr lang="zh-CN" altLang="en-US" sz="3600" b="1" dirty="0">
                <a:solidFill>
                  <a:schemeClr val="bg1"/>
                </a:solidFill>
                <a:latin typeface="+mn-lt"/>
                <a:ea typeface="+mn-ea"/>
              </a:rPr>
              <a:t>综合型</a:t>
            </a:r>
            <a:endParaRPr lang="en-GB" altLang="zh-CN" sz="3600" b="1" dirty="0">
              <a:solidFill>
                <a:schemeClr val="bg1"/>
              </a:solidFill>
              <a:latin typeface="+mn-lt"/>
              <a:ea typeface="+mn-ea"/>
            </a:endParaRPr>
          </a:p>
        </p:txBody>
      </p:sp>
      <p:sp>
        <p:nvSpPr>
          <p:cNvPr id="28674" name="矩形 4"/>
          <p:cNvSpPr>
            <a:spLocks noChangeArrowheads="1"/>
          </p:cNvSpPr>
          <p:nvPr/>
        </p:nvSpPr>
        <p:spPr bwMode="auto">
          <a:xfrm>
            <a:off x="1379538" y="1347788"/>
            <a:ext cx="943292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Increasing</a:t>
            </a: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the price of petrol is the best way to solve growing traffic and pollution problems.</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C8T3</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To what extent do you agree or disagree? </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What</a:t>
            </a:r>
            <a:r>
              <a:rPr lang="zh-CN" altLang="en-US" sz="2400" b="1">
                <a:solidFill>
                  <a:srgbClr val="FF0000"/>
                </a:solidFill>
                <a:latin typeface="微软雅黑" panose="020B0503020204020204" pitchFamily="34" charset="-122"/>
                <a:ea typeface="微软雅黑" panose="020B0503020204020204" pitchFamily="34" charset="-122"/>
              </a:rPr>
              <a:t> </a:t>
            </a:r>
            <a:r>
              <a:rPr lang="en-US" altLang="zh-CN" sz="2400" b="1">
                <a:solidFill>
                  <a:srgbClr val="FF0000"/>
                </a:solidFill>
                <a:latin typeface="微软雅黑" panose="020B0503020204020204" pitchFamily="34" charset="-122"/>
                <a:ea typeface="微软雅黑" panose="020B0503020204020204" pitchFamily="34" charset="-122"/>
              </a:rPr>
              <a:t>other measures do you think might be effective? </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Arial" panose="020B0604020202090204" pitchFamily="34" charset="0"/>
              <a:buNone/>
            </a:pPr>
            <a:r>
              <a:rPr lang="zh-CN" altLang="en-US" sz="2400" b="1" u="sng">
                <a:latin typeface="微软雅黑" panose="020B0503020204020204" pitchFamily="34" charset="-122"/>
                <a:ea typeface="微软雅黑" panose="020B0503020204020204" pitchFamily="34" charset="-122"/>
              </a:rPr>
              <a:t>报告类和观点论述类混合题型，一般包含两个问题，注意审题，把握两个问题之间的关系。</a:t>
            </a:r>
            <a:endParaRPr lang="zh-CN" altLang="en-US" sz="2400" b="1" u="sng">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6675"/>
            <a:ext cx="6024563"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0"/>
            <a:ext cx="61674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3482975"/>
            <a:ext cx="6011863"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95650"/>
            <a:ext cx="6096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70075" y="1103313"/>
            <a:ext cx="4081463"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1285875"/>
            <a:ext cx="3987800"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3"/>
          <p:cNvSpPr txBox="1">
            <a:spLocks noChangeArrowheads="1"/>
          </p:cNvSpPr>
          <p:nvPr/>
        </p:nvSpPr>
        <p:spPr bwMode="auto">
          <a:xfrm>
            <a:off x="3792538" y="457200"/>
            <a:ext cx="6696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3600" b="1">
                <a:solidFill>
                  <a:srgbClr val="0033CC"/>
                </a:solidFill>
              </a:rPr>
              <a:t>Task 2</a:t>
            </a:r>
            <a:r>
              <a:rPr lang="en-GB" altLang="zh-CN" sz="3600" b="1">
                <a:solidFill>
                  <a:srgbClr val="0033CC"/>
                </a:solidFill>
              </a:rPr>
              <a:t> </a:t>
            </a:r>
            <a:r>
              <a:rPr lang="zh-CN" altLang="en-US" sz="3600" b="1">
                <a:solidFill>
                  <a:srgbClr val="0033CC"/>
                </a:solidFill>
              </a:rPr>
              <a:t> </a:t>
            </a:r>
            <a:r>
              <a:rPr lang="en-US" altLang="zh-CN" sz="3600" b="1">
                <a:solidFill>
                  <a:srgbClr val="0033CC"/>
                </a:solidFill>
              </a:rPr>
              <a:t>Answer Sheet</a:t>
            </a:r>
            <a:endParaRPr lang="en-GB" altLang="zh-CN" sz="3600" b="1">
              <a:solidFill>
                <a:srgbClr val="0033CC"/>
              </a:solidFill>
            </a:endParaRPr>
          </a:p>
        </p:txBody>
      </p:sp>
      <p:pic>
        <p:nvPicPr>
          <p:cNvPr id="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1727200"/>
            <a:ext cx="508635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cxnSp>
        <p:nvCxnSpPr>
          <p:cNvPr id="7" name="直线连接符 6"/>
          <p:cNvCxnSpPr>
            <a:cxnSpLocks noChangeShapeType="1"/>
          </p:cNvCxnSpPr>
          <p:nvPr/>
        </p:nvCxnSpPr>
        <p:spPr bwMode="auto">
          <a:xfrm>
            <a:off x="6167438" y="1916113"/>
            <a:ext cx="0" cy="4941887"/>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8" name="圆角矩形 7"/>
          <p:cNvSpPr/>
          <p:nvPr/>
        </p:nvSpPr>
        <p:spPr bwMode="auto">
          <a:xfrm>
            <a:off x="6040438" y="2349500"/>
            <a:ext cx="5289550" cy="215900"/>
          </a:xfrm>
          <a:prstGeom prst="round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1" hangingPunct="1">
              <a:buFont typeface="Arial" panose="020B0604020202090204" pitchFamily="34" charset="0"/>
              <a:buNone/>
              <a:defRPr/>
            </a:pPr>
            <a:endParaRPr lang="zh-CN" altLang="en-US">
              <a:solidFill>
                <a:schemeClr val="tx1"/>
              </a:solidFill>
            </a:endParaRPr>
          </a:p>
        </p:txBody>
      </p:sp>
      <p:sp>
        <p:nvSpPr>
          <p:cNvPr id="12" name="矩形 11"/>
          <p:cNvSpPr>
            <a:spLocks noChangeArrowheads="1"/>
          </p:cNvSpPr>
          <p:nvPr/>
        </p:nvSpPr>
        <p:spPr bwMode="auto">
          <a:xfrm>
            <a:off x="2365375" y="2882900"/>
            <a:ext cx="2589213"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2400" b="1">
                <a:solidFill>
                  <a:srgbClr val="3333CC"/>
                </a:solidFill>
                <a:latin typeface="Times New Roman" panose="02020503050405090304" pitchFamily="18" charset="0"/>
              </a:rPr>
              <a:t>写作格式要求：</a:t>
            </a:r>
            <a:endParaRPr lang="en-US" altLang="zh-CN" sz="2400" b="1">
              <a:solidFill>
                <a:srgbClr val="3333CC"/>
              </a:solidFill>
              <a:latin typeface="Times New Roman" panose="02020503050405090304" pitchFamily="18" charset="0"/>
            </a:endParaRPr>
          </a:p>
          <a:p>
            <a:pPr eaLnBrk="1" hangingPunct="1">
              <a:lnSpc>
                <a:spcPct val="100000"/>
              </a:lnSpc>
              <a:spcBef>
                <a:spcPct val="0"/>
              </a:spcBef>
              <a:buFontTx/>
              <a:buNone/>
            </a:pPr>
            <a:r>
              <a:rPr lang="zh-CN" altLang="en-US" sz="2400" b="1">
                <a:solidFill>
                  <a:srgbClr val="FF0000"/>
                </a:solidFill>
                <a:latin typeface="Times New Roman" panose="02020503050405090304" pitchFamily="18" charset="0"/>
              </a:rPr>
              <a:t>齐头书写</a:t>
            </a:r>
            <a:endParaRPr lang="en-US" altLang="zh-CN" sz="2400" b="1">
              <a:solidFill>
                <a:srgbClr val="FF0000"/>
              </a:solidFill>
              <a:latin typeface="Times New Roman" panose="02020503050405090304" pitchFamily="18" charset="0"/>
            </a:endParaRPr>
          </a:p>
          <a:p>
            <a:pPr eaLnBrk="1" hangingPunct="1">
              <a:lnSpc>
                <a:spcPct val="100000"/>
              </a:lnSpc>
              <a:spcBef>
                <a:spcPct val="0"/>
              </a:spcBef>
              <a:buFontTx/>
              <a:buNone/>
            </a:pPr>
            <a:r>
              <a:rPr lang="zh-CN" altLang="en-US" sz="2400" b="1">
                <a:solidFill>
                  <a:srgbClr val="FF0000"/>
                </a:solidFill>
                <a:latin typeface="Times New Roman" panose="02020503050405090304" pitchFamily="18" charset="0"/>
              </a:rPr>
              <a:t>段间空行</a:t>
            </a:r>
            <a:endParaRPr lang="en-US" altLang="zh-CN" sz="2400" b="1">
              <a:solidFill>
                <a:srgbClr val="FF0000"/>
              </a:solidFill>
              <a:latin typeface="Times New Roman" panose="02020503050405090304" pitchFamily="18" charset="0"/>
            </a:endParaRPr>
          </a:p>
          <a:p>
            <a:pPr eaLnBrk="1" hangingPunct="1">
              <a:lnSpc>
                <a:spcPct val="100000"/>
              </a:lnSpc>
              <a:spcBef>
                <a:spcPct val="0"/>
              </a:spcBef>
              <a:buFontTx/>
              <a:buNone/>
            </a:pPr>
            <a:r>
              <a:rPr lang="zh-CN" altLang="en-US" sz="2400" b="1">
                <a:solidFill>
                  <a:srgbClr val="FF0000"/>
                </a:solidFill>
                <a:latin typeface="Times New Roman" panose="02020503050405090304" pitchFamily="18" charset="0"/>
              </a:rPr>
              <a:t>字迹清楚</a:t>
            </a:r>
            <a:endParaRPr lang="en-US" altLang="zh-CN" sz="2400" b="1">
              <a:solidFill>
                <a:srgbClr val="FF0000"/>
              </a:solidFill>
              <a:latin typeface="Times New Roman" panose="02020503050405090304" pitchFamily="18" charset="0"/>
            </a:endParaRPr>
          </a:p>
          <a:p>
            <a:pPr eaLnBrk="1" hangingPunct="1">
              <a:lnSpc>
                <a:spcPct val="100000"/>
              </a:lnSpc>
              <a:spcBef>
                <a:spcPct val="0"/>
              </a:spcBef>
              <a:buFontTx/>
              <a:buNone/>
            </a:pPr>
            <a:r>
              <a:rPr lang="zh-CN" altLang="en-US" sz="2400" b="1">
                <a:solidFill>
                  <a:srgbClr val="FF0000"/>
                </a:solidFill>
                <a:latin typeface="Times New Roman" panose="02020503050405090304" pitchFamily="18" charset="0"/>
              </a:rPr>
              <a:t>避免缩写</a:t>
            </a:r>
            <a:endParaRPr lang="en-US" altLang="zh-CN" sz="2400" b="1">
              <a:solidFill>
                <a:srgbClr val="FF0000"/>
              </a:solidFill>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42938"/>
            <a:ext cx="121920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5" name="标题 1"/>
          <p:cNvSpPr txBox="1"/>
          <p:nvPr>
            <p:custDataLst>
              <p:tags r:id="rId2"/>
            </p:custDataLst>
          </p:nvPr>
        </p:nvSpPr>
        <p:spPr bwMode="auto">
          <a:xfrm>
            <a:off x="2039938" y="47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lang="en-GB" altLang="zh-CN" sz="3600" b="1">
                <a:solidFill>
                  <a:srgbClr val="3333CC"/>
                </a:solidFill>
                <a:latin typeface="微软雅黑" panose="020B0503020204020204" pitchFamily="34" charset="-122"/>
                <a:ea typeface="微软雅黑" panose="020B0503020204020204" pitchFamily="34" charset="-122"/>
              </a:rPr>
              <a:t>Task</a:t>
            </a:r>
            <a:r>
              <a:rPr lang="zh-CN" altLang="en-US" sz="3600" b="1">
                <a:solidFill>
                  <a:srgbClr val="3333CC"/>
                </a:solidFill>
                <a:latin typeface="微软雅黑" panose="020B0503020204020204" pitchFamily="34" charset="-122"/>
                <a:ea typeface="微软雅黑" panose="020B0503020204020204" pitchFamily="34" charset="-122"/>
              </a:rPr>
              <a:t> </a:t>
            </a:r>
            <a:r>
              <a:rPr lang="en-GB" altLang="zh-CN" sz="3600" b="1">
                <a:solidFill>
                  <a:srgbClr val="3333CC"/>
                </a:solidFill>
                <a:latin typeface="微软雅黑" panose="020B0503020204020204" pitchFamily="34" charset="-122"/>
                <a:ea typeface="微软雅黑" panose="020B0503020204020204" pitchFamily="34" charset="-122"/>
              </a:rPr>
              <a:t>2</a:t>
            </a:r>
            <a:r>
              <a:rPr lang="zh-CN" altLang="en-US" sz="3600" b="1">
                <a:solidFill>
                  <a:srgbClr val="3333CC"/>
                </a:solidFill>
                <a:latin typeface="微软雅黑" panose="020B0503020204020204" pitchFamily="34" charset="-122"/>
                <a:ea typeface="微软雅黑" panose="020B0503020204020204" pitchFamily="34" charset="-122"/>
              </a:rPr>
              <a:t> </a:t>
            </a:r>
            <a:r>
              <a:rPr kumimoji="1" lang="zh-CN" altLang="en-US" sz="3600" b="1">
                <a:solidFill>
                  <a:srgbClr val="3333CC"/>
                </a:solidFill>
                <a:latin typeface="微软雅黑" panose="020B0503020204020204" pitchFamily="34" charset="-122"/>
                <a:ea typeface="微软雅黑" panose="020B0503020204020204" pitchFamily="34" charset="-122"/>
              </a:rPr>
              <a:t>评分标准</a:t>
            </a:r>
            <a:endParaRPr kumimoji="1" lang="zh-CN" altLang="en-US" sz="3600" b="1">
              <a:solidFill>
                <a:srgbClr val="3333CC"/>
              </a:solidFill>
              <a:latin typeface="微软雅黑" panose="020B0503020204020204" pitchFamily="34" charset="-122"/>
              <a:ea typeface="微软雅黑" panose="020B0503020204020204" pitchFamily="34" charset="-122"/>
            </a:endParaRPr>
          </a:p>
        </p:txBody>
      </p:sp>
      <p:sp>
        <p:nvSpPr>
          <p:cNvPr id="4" name="内容占位符 2"/>
          <p:cNvSpPr txBox="1"/>
          <p:nvPr>
            <p:custDataLst>
              <p:tags r:id="rId3"/>
            </p:custDataLst>
          </p:nvPr>
        </p:nvSpPr>
        <p:spPr bwMode="auto">
          <a:xfrm>
            <a:off x="551815" y="1123950"/>
            <a:ext cx="2834005" cy="543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50000"/>
              </a:lnSpc>
              <a:spcBef>
                <a:spcPct val="20000"/>
              </a:spcBef>
              <a:buFontTx/>
              <a:buNone/>
            </a:pPr>
            <a:r>
              <a:rPr kumimoji="1" lang="en-US" altLang="zh-CN" sz="2400">
                <a:solidFill>
                  <a:srgbClr val="FF0000"/>
                </a:solidFill>
                <a:latin typeface="微软雅黑" panose="020B0503020204020204" pitchFamily="34" charset="-122"/>
                <a:ea typeface="微软雅黑" panose="020B0503020204020204" pitchFamily="34" charset="-122"/>
              </a:rPr>
              <a:t>TR</a:t>
            </a:r>
            <a:r>
              <a:rPr kumimoji="1" lang="zh-CN" altLang="en-US" sz="2400">
                <a:latin typeface="微软雅黑" panose="020B0503020204020204" pitchFamily="34" charset="-122"/>
                <a:ea typeface="微软雅黑" panose="020B0503020204020204" pitchFamily="34" charset="-122"/>
              </a:rPr>
              <a:t> </a:t>
            </a:r>
            <a:r>
              <a:rPr kumimoji="1" lang="en-US" altLang="zh-CN" sz="2400">
                <a:latin typeface="微软雅黑" panose="020B0503020204020204" pitchFamily="34" charset="-122"/>
                <a:ea typeface="微软雅黑" panose="020B0503020204020204" pitchFamily="34" charset="-122"/>
              </a:rPr>
              <a:t>(</a:t>
            </a:r>
            <a:r>
              <a:rPr kumimoji="1" lang="zh-CN" altLang="en-US" sz="2400">
                <a:latin typeface="微软雅黑" panose="020B0503020204020204" pitchFamily="34" charset="-122"/>
                <a:ea typeface="微软雅黑" panose="020B0503020204020204" pitchFamily="34" charset="-122"/>
              </a:rPr>
              <a:t>写作任务回应</a:t>
            </a:r>
            <a:r>
              <a:rPr kumimoji="1" lang="en-US" altLang="zh-CN" sz="2400">
                <a:latin typeface="微软雅黑" panose="020B0503020204020204" pitchFamily="34" charset="-122"/>
                <a:ea typeface="微软雅黑" panose="020B0503020204020204" pitchFamily="34" charset="-122"/>
              </a:rPr>
              <a:t>)</a:t>
            </a:r>
            <a:r>
              <a:rPr kumimoji="1" lang="zh-CN" altLang="en-US" sz="2400">
                <a:latin typeface="微软雅黑" panose="020B0503020204020204" pitchFamily="34" charset="-122"/>
                <a:ea typeface="微软雅黑" panose="020B0503020204020204" pitchFamily="34" charset="-122"/>
              </a:rPr>
              <a:t> </a:t>
            </a:r>
            <a:endParaRPr kumimoji="1" lang="en-US" altLang="zh-CN" sz="2400">
              <a:latin typeface="微软雅黑" panose="020B0503020204020204" pitchFamily="34" charset="-122"/>
              <a:ea typeface="微软雅黑" panose="020B0503020204020204" pitchFamily="34" charset="-122"/>
            </a:endParaRPr>
          </a:p>
        </p:txBody>
      </p:sp>
      <p:sp>
        <p:nvSpPr>
          <p:cNvPr id="2" name="内容占位符 2"/>
          <p:cNvSpPr txBox="1"/>
          <p:nvPr>
            <p:custDataLst>
              <p:tags r:id="rId4"/>
            </p:custDataLst>
          </p:nvPr>
        </p:nvSpPr>
        <p:spPr bwMode="auto">
          <a:xfrm>
            <a:off x="4295775" y="1123950"/>
            <a:ext cx="2735580" cy="543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50000"/>
              </a:lnSpc>
              <a:spcBef>
                <a:spcPct val="20000"/>
              </a:spcBef>
              <a:buFontTx/>
              <a:buNone/>
            </a:pPr>
            <a:r>
              <a:rPr kumimoji="1" lang="en-US" altLang="zh-CN" sz="2400">
                <a:solidFill>
                  <a:srgbClr val="FF0000"/>
                </a:solidFill>
                <a:latin typeface="微软雅黑" panose="020B0503020204020204" pitchFamily="34" charset="-122"/>
                <a:ea typeface="微软雅黑" panose="020B0503020204020204" pitchFamily="34" charset="-122"/>
                <a:sym typeface="+mn-ea"/>
              </a:rPr>
              <a:t>CC</a:t>
            </a:r>
            <a:r>
              <a:rPr kumimoji="1" lang="zh-CN" altLang="en-US" sz="2400">
                <a:solidFill>
                  <a:srgbClr val="FF0000"/>
                </a:solidFill>
                <a:latin typeface="微软雅黑" panose="020B0503020204020204" pitchFamily="34" charset="-122"/>
                <a:ea typeface="微软雅黑" panose="020B0503020204020204" pitchFamily="34" charset="-122"/>
                <a:sym typeface="+mn-ea"/>
              </a:rPr>
              <a:t> </a:t>
            </a:r>
            <a:r>
              <a:rPr kumimoji="1" lang="en-US" altLang="zh-CN" sz="2400">
                <a:latin typeface="微软雅黑" panose="020B0503020204020204" pitchFamily="34" charset="-122"/>
                <a:ea typeface="微软雅黑" panose="020B0503020204020204" pitchFamily="34" charset="-122"/>
                <a:sym typeface="+mn-ea"/>
              </a:rPr>
              <a:t>(</a:t>
            </a:r>
            <a:r>
              <a:rPr kumimoji="1" lang="zh-CN" altLang="en-US" sz="2400">
                <a:latin typeface="微软雅黑" panose="020B0503020204020204" pitchFamily="34" charset="-122"/>
                <a:ea typeface="微软雅黑" panose="020B0503020204020204" pitchFamily="34" charset="-122"/>
                <a:sym typeface="+mn-ea"/>
              </a:rPr>
              <a:t>连贯和衔接</a:t>
            </a:r>
            <a:r>
              <a:rPr kumimoji="1" lang="en-US" altLang="zh-CN" sz="2400">
                <a:latin typeface="微软雅黑" panose="020B0503020204020204" pitchFamily="34" charset="-122"/>
                <a:ea typeface="微软雅黑" panose="020B0503020204020204" pitchFamily="34" charset="-122"/>
                <a:sym typeface="+mn-ea"/>
              </a:rPr>
              <a:t>)</a:t>
            </a:r>
            <a:r>
              <a:rPr kumimoji="1" lang="zh-CN" altLang="en-US" sz="2400">
                <a:latin typeface="微软雅黑" panose="020B0503020204020204" pitchFamily="34" charset="-122"/>
                <a:ea typeface="微软雅黑" panose="020B0503020204020204" pitchFamily="34" charset="-122"/>
              </a:rPr>
              <a:t> </a:t>
            </a:r>
            <a:endParaRPr kumimoji="1" lang="en-US" altLang="zh-CN" sz="2400">
              <a:latin typeface="微软雅黑" panose="020B0503020204020204" pitchFamily="34" charset="-122"/>
              <a:ea typeface="微软雅黑" panose="020B0503020204020204" pitchFamily="34" charset="-122"/>
            </a:endParaRPr>
          </a:p>
        </p:txBody>
      </p:sp>
      <p:sp>
        <p:nvSpPr>
          <p:cNvPr id="3" name="内容占位符 2"/>
          <p:cNvSpPr txBox="1"/>
          <p:nvPr>
            <p:custDataLst>
              <p:tags r:id="rId5"/>
            </p:custDataLst>
          </p:nvPr>
        </p:nvSpPr>
        <p:spPr bwMode="auto">
          <a:xfrm>
            <a:off x="7031990" y="1123950"/>
            <a:ext cx="2503170" cy="543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50000"/>
              </a:lnSpc>
              <a:spcBef>
                <a:spcPct val="20000"/>
              </a:spcBef>
              <a:buFontTx/>
              <a:buNone/>
            </a:pPr>
            <a:r>
              <a:rPr kumimoji="1" lang="en-US" altLang="zh-CN" sz="2400">
                <a:solidFill>
                  <a:srgbClr val="FF0000"/>
                </a:solidFill>
                <a:latin typeface="微软雅黑" panose="020B0503020204020204" pitchFamily="34" charset="-122"/>
                <a:ea typeface="微软雅黑" panose="020B0503020204020204" pitchFamily="34" charset="-122"/>
                <a:sym typeface="+mn-ea"/>
              </a:rPr>
              <a:t>LR</a:t>
            </a:r>
            <a:r>
              <a:rPr kumimoji="1" lang="en-US" altLang="zh-CN" sz="2400">
                <a:latin typeface="微软雅黑" panose="020B0503020204020204" pitchFamily="34" charset="-122"/>
                <a:ea typeface="微软雅黑" panose="020B0503020204020204" pitchFamily="34" charset="-122"/>
                <a:sym typeface="+mn-ea"/>
              </a:rPr>
              <a:t> (</a:t>
            </a:r>
            <a:r>
              <a:rPr kumimoji="1" lang="zh-CN" altLang="en-US" sz="2400">
                <a:latin typeface="微软雅黑" panose="020B0503020204020204" pitchFamily="34" charset="-122"/>
                <a:ea typeface="微软雅黑" panose="020B0503020204020204" pitchFamily="34" charset="-122"/>
                <a:sym typeface="+mn-ea"/>
              </a:rPr>
              <a:t>词汇丰富度 </a:t>
            </a:r>
            <a:r>
              <a:rPr kumimoji="1" lang="en-US" altLang="zh-CN" sz="2400">
                <a:latin typeface="微软雅黑" panose="020B0503020204020204" pitchFamily="34" charset="-122"/>
                <a:ea typeface="微软雅黑" panose="020B0503020204020204" pitchFamily="34" charset="-122"/>
                <a:sym typeface="+mn-ea"/>
              </a:rPr>
              <a:t>)</a:t>
            </a:r>
            <a:r>
              <a:rPr kumimoji="1" lang="zh-CN" altLang="en-US" sz="2400">
                <a:latin typeface="微软雅黑" panose="020B0503020204020204" pitchFamily="34" charset="-122"/>
                <a:ea typeface="微软雅黑" panose="020B0503020204020204" pitchFamily="34" charset="-122"/>
              </a:rPr>
              <a:t> </a:t>
            </a:r>
            <a:endParaRPr kumimoji="1" lang="en-US" altLang="zh-CN" sz="2400">
              <a:latin typeface="微软雅黑" panose="020B0503020204020204" pitchFamily="34" charset="-122"/>
              <a:ea typeface="微软雅黑" panose="020B0503020204020204" pitchFamily="34" charset="-122"/>
            </a:endParaRPr>
          </a:p>
        </p:txBody>
      </p:sp>
      <p:sp>
        <p:nvSpPr>
          <p:cNvPr id="5" name="内容占位符 2"/>
          <p:cNvSpPr txBox="1"/>
          <p:nvPr>
            <p:custDataLst>
              <p:tags r:id="rId6"/>
            </p:custDataLst>
          </p:nvPr>
        </p:nvSpPr>
        <p:spPr bwMode="auto">
          <a:xfrm>
            <a:off x="9624695" y="1123950"/>
            <a:ext cx="2545715" cy="1142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50000"/>
              </a:lnSpc>
              <a:spcBef>
                <a:spcPct val="20000"/>
              </a:spcBef>
              <a:buFontTx/>
              <a:buNone/>
            </a:pPr>
            <a:r>
              <a:rPr kumimoji="1" lang="en-US" altLang="zh-CN" sz="2400">
                <a:solidFill>
                  <a:srgbClr val="FF0000"/>
                </a:solidFill>
                <a:latin typeface="微软雅黑" panose="020B0503020204020204" pitchFamily="34" charset="-122"/>
                <a:ea typeface="微软雅黑" panose="020B0503020204020204" pitchFamily="34" charset="-122"/>
                <a:sym typeface="+mn-ea"/>
              </a:rPr>
              <a:t>GRA</a:t>
            </a:r>
            <a:r>
              <a:rPr kumimoji="1" lang="en-US" altLang="zh-CN" sz="2400">
                <a:latin typeface="微软雅黑" panose="020B0503020204020204" pitchFamily="34" charset="-122"/>
                <a:ea typeface="微软雅黑" panose="020B0503020204020204" pitchFamily="34" charset="-122"/>
                <a:sym typeface="+mn-ea"/>
              </a:rPr>
              <a:t> (</a:t>
            </a:r>
            <a:r>
              <a:rPr kumimoji="1" lang="zh-CN" altLang="en-US" sz="2400">
                <a:latin typeface="微软雅黑" panose="020B0503020204020204" pitchFamily="34" charset="-122"/>
                <a:ea typeface="微软雅黑" panose="020B0503020204020204" pitchFamily="34" charset="-122"/>
                <a:sym typeface="+mn-ea"/>
              </a:rPr>
              <a:t>语法多样性及准确性 </a:t>
            </a:r>
            <a:r>
              <a:rPr kumimoji="1" lang="en-US" altLang="zh-CN" sz="2400">
                <a:latin typeface="微软雅黑" panose="020B0503020204020204" pitchFamily="34" charset="-122"/>
                <a:ea typeface="微软雅黑" panose="020B0503020204020204" pitchFamily="34" charset="-122"/>
                <a:sym typeface="+mn-ea"/>
              </a:rPr>
              <a:t>)</a:t>
            </a:r>
            <a:endParaRPr kumimoji="1" lang="en-US" altLang="zh-CN"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9275"/>
            <a:ext cx="12192000"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8" name="标题 1"/>
          <p:cNvSpPr txBox="1"/>
          <p:nvPr/>
        </p:nvSpPr>
        <p:spPr bwMode="auto">
          <a:xfrm>
            <a:off x="-457200" y="115888"/>
            <a:ext cx="68405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kumimoji="1" lang="en-US" altLang="zh-CN" sz="4400">
                <a:solidFill>
                  <a:srgbClr val="002060"/>
                </a:solidFill>
                <a:latin typeface="微软雅黑" panose="020B0503020204020204" pitchFamily="34" charset="-122"/>
                <a:ea typeface="微软雅黑" panose="020B0503020204020204" pitchFamily="34" charset="-122"/>
              </a:rPr>
              <a:t>TR</a:t>
            </a:r>
            <a:r>
              <a:rPr kumimoji="1" lang="zh-CN" altLang="en-US" sz="4400">
                <a:solidFill>
                  <a:srgbClr val="002060"/>
                </a:solidFill>
                <a:latin typeface="微软雅黑" panose="020B0503020204020204" pitchFamily="34" charset="-122"/>
                <a:ea typeface="微软雅黑" panose="020B0503020204020204" pitchFamily="34" charset="-122"/>
              </a:rPr>
              <a:t>：</a:t>
            </a:r>
            <a:r>
              <a:rPr kumimoji="1" lang="en-US" altLang="zh-CN" sz="4400">
                <a:solidFill>
                  <a:srgbClr val="002060"/>
                </a:solidFill>
                <a:latin typeface="微软雅黑" panose="020B0503020204020204" pitchFamily="34" charset="-122"/>
                <a:ea typeface="微软雅黑" panose="020B0503020204020204" pitchFamily="34" charset="-122"/>
              </a:rPr>
              <a:t>Task Response</a:t>
            </a:r>
            <a:endParaRPr kumimoji="1" lang="en-US" altLang="zh-CN" sz="4400">
              <a:solidFill>
                <a:srgbClr val="00206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400">
                <a:solidFill>
                  <a:srgbClr val="002060"/>
                </a:solidFill>
                <a:latin typeface="微软雅黑" panose="020B0503020204020204" pitchFamily="34" charset="-122"/>
                <a:ea typeface="微软雅黑" panose="020B0503020204020204" pitchFamily="34" charset="-122"/>
              </a:rPr>
              <a:t>    </a:t>
            </a:r>
            <a:r>
              <a:rPr kumimoji="1" lang="en-US" altLang="zh-CN" sz="4400">
                <a:latin typeface="微软雅黑" panose="020B0503020204020204" pitchFamily="34" charset="-122"/>
                <a:ea typeface="微软雅黑" panose="020B0503020204020204" pitchFamily="34" charset="-122"/>
                <a:sym typeface="+mn-ea"/>
              </a:rPr>
              <a:t>(</a:t>
            </a:r>
            <a:r>
              <a:rPr kumimoji="1" lang="zh-CN" altLang="en-US" sz="4400">
                <a:latin typeface="微软雅黑" panose="020B0503020204020204" pitchFamily="34" charset="-122"/>
                <a:ea typeface="微软雅黑" panose="020B0503020204020204" pitchFamily="34" charset="-122"/>
                <a:sym typeface="+mn-ea"/>
              </a:rPr>
              <a:t>写作任务回应</a:t>
            </a:r>
            <a:r>
              <a:rPr kumimoji="1" lang="en-US" altLang="zh-CN" sz="4400">
                <a:latin typeface="微软雅黑" panose="020B0503020204020204" pitchFamily="34" charset="-122"/>
                <a:ea typeface="微软雅黑" panose="020B0503020204020204" pitchFamily="34" charset="-122"/>
                <a:sym typeface="+mn-ea"/>
              </a:rPr>
              <a:t>)</a:t>
            </a:r>
            <a:endParaRPr kumimoji="1" lang="zh-CN" altLang="en-US" sz="4400">
              <a:solidFill>
                <a:srgbClr val="002060"/>
              </a:solidFill>
              <a:latin typeface="微软雅黑" panose="020B0503020204020204" pitchFamily="34" charset="-122"/>
              <a:ea typeface="微软雅黑" panose="020B0503020204020204" pitchFamily="34" charset="-122"/>
            </a:endParaRPr>
          </a:p>
        </p:txBody>
      </p:sp>
      <p:sp>
        <p:nvSpPr>
          <p:cNvPr id="4" name="Shape 336"/>
          <p:cNvSpPr txBox="1"/>
          <p:nvPr/>
        </p:nvSpPr>
        <p:spPr>
          <a:xfrm>
            <a:off x="335280" y="1988820"/>
            <a:ext cx="11683365" cy="3312160"/>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等线"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等线"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65785" indent="-565785" defTabSz="713105">
              <a:lnSpc>
                <a:spcPct val="150000"/>
              </a:lnSpc>
              <a:spcBef>
                <a:spcPts val="635"/>
              </a:spcBef>
              <a:buFontTx/>
              <a:buAutoNum type="arabicPeriod"/>
              <a:defRPr sz="3900">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回答题中</a:t>
            </a:r>
            <a:r>
              <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所有问题</a:t>
            </a: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并且</a:t>
            </a:r>
            <a:r>
              <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切题</a:t>
            </a:r>
            <a:endPar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endParaRPr>
          </a:p>
          <a:p>
            <a:pPr marL="565785" indent="-565785" defTabSz="713105">
              <a:lnSpc>
                <a:spcPct val="150000"/>
              </a:lnSpc>
              <a:spcBef>
                <a:spcPts val="635"/>
              </a:spcBef>
              <a:buFontTx/>
              <a:buAutoNum type="arabicPeriod"/>
              <a:defRPr sz="3900">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有明确的</a:t>
            </a:r>
            <a:r>
              <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总论点</a:t>
            </a:r>
            <a:r>
              <a:rPr lang="zh-CN" altLang="en-US" sz="2800" dirty="0">
                <a:highlight>
                  <a:srgbClr val="000000">
                    <a:alpha val="0"/>
                  </a:srgbClr>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和</a:t>
            </a:r>
            <a:r>
              <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分论点</a:t>
            </a:r>
            <a:endPar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endParaRPr>
          </a:p>
          <a:p>
            <a:pPr marL="565785" indent="-565785" defTabSz="713105">
              <a:lnSpc>
                <a:spcPct val="150000"/>
              </a:lnSpc>
              <a:spcBef>
                <a:spcPts val="635"/>
              </a:spcBef>
              <a:buFontTx/>
              <a:buAutoNum type="arabicPeriod"/>
              <a:defRPr sz="3900">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进行有效的</a:t>
            </a:r>
            <a:r>
              <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论证</a:t>
            </a:r>
            <a:endParaRPr lang="zh-CN" altLang="en-US" sz="2800" dirty="0">
              <a:highlight>
                <a:srgbClr val="FFFF00"/>
              </a:highlight>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endParaRPr>
          </a:p>
          <a:p>
            <a:pPr marL="0" indent="0" defTabSz="713105">
              <a:lnSpc>
                <a:spcPct val="150000"/>
              </a:lnSpc>
              <a:spcBef>
                <a:spcPts val="635"/>
              </a:spcBef>
              <a:buFont typeface="Arial" panose="020B0604020202090204" pitchFamily="34" charset="0"/>
              <a:buNone/>
              <a:defRPr sz="3900">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Tip: </a:t>
            </a: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字数要求</a:t>
            </a:r>
            <a:r>
              <a:rPr lang="en-US" altLang="zh-CN"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&gt; 250 </a:t>
            </a: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字</a:t>
            </a:r>
            <a:r>
              <a:rPr lang="en-US" altLang="zh-CN"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      </a:t>
            </a: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建议：</a:t>
            </a:r>
            <a:r>
              <a:rPr lang="en-US" altLang="zh-CN"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280-300</a:t>
            </a:r>
            <a:r>
              <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rPr>
              <a:t>字</a:t>
            </a:r>
            <a:endParaRPr lang="zh-CN" altLang="en-US" sz="2800" dirty="0">
              <a:latin typeface="微软雅黑" panose="020B0503020204020204" pitchFamily="34" charset="-122"/>
              <a:ea typeface="微软雅黑" panose="020B0503020204020204" pitchFamily="34" charset="-122"/>
              <a:cs typeface="黑体" panose="02010609060101010101" pitchFamily="49" charset="-122"/>
              <a:sym typeface="Songti SC Regular" panose="02010800040101010101" charset="-122"/>
            </a:endParaRPr>
          </a:p>
        </p:txBody>
      </p:sp>
      <p:sp>
        <p:nvSpPr>
          <p:cNvPr id="8" name="右箭头 7"/>
          <p:cNvSpPr/>
          <p:nvPr>
            <p:custDataLst>
              <p:tags r:id="rId1"/>
            </p:custDataLst>
          </p:nvPr>
        </p:nvSpPr>
        <p:spPr>
          <a:xfrm>
            <a:off x="5735757" y="2277096"/>
            <a:ext cx="1484026" cy="273570"/>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36869" name="矩形 2"/>
          <p:cNvSpPr>
            <a:spLocks noChangeArrowheads="1"/>
          </p:cNvSpPr>
          <p:nvPr/>
        </p:nvSpPr>
        <p:spPr bwMode="auto">
          <a:xfrm>
            <a:off x="7536180" y="2121853"/>
            <a:ext cx="3439160" cy="5835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00000"/>
              </a:lnSpc>
              <a:spcBef>
                <a:spcPct val="0"/>
              </a:spcBef>
              <a:buFontTx/>
              <a:buNone/>
            </a:pPr>
            <a:r>
              <a:rPr kumimoji="1" lang="zh-CN" altLang="en-US" sz="3200" b="1">
                <a:solidFill>
                  <a:srgbClr val="0000CC"/>
                </a:solidFill>
              </a:rPr>
              <a:t>审题全面并且</a:t>
            </a:r>
            <a:r>
              <a:rPr kumimoji="1" lang="zh-CN" altLang="en-US" sz="3200" b="1">
                <a:solidFill>
                  <a:srgbClr val="0000CC"/>
                </a:solidFill>
              </a:rPr>
              <a:t>准确</a:t>
            </a:r>
            <a:endParaRPr kumimoji="1" lang="zh-CN" altLang="en-US" sz="3200" b="1">
              <a:solidFill>
                <a:srgbClr val="0000CC"/>
              </a:solidFill>
            </a:endParaRPr>
          </a:p>
        </p:txBody>
      </p:sp>
      <p:sp>
        <p:nvSpPr>
          <p:cNvPr id="3" name="右箭头 2"/>
          <p:cNvSpPr/>
          <p:nvPr>
            <p:custDataLst>
              <p:tags r:id="rId2"/>
            </p:custDataLst>
          </p:nvPr>
        </p:nvSpPr>
        <p:spPr>
          <a:xfrm>
            <a:off x="5791002" y="3428351"/>
            <a:ext cx="1484026" cy="273570"/>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5" name="矩形 2"/>
          <p:cNvSpPr>
            <a:spLocks noChangeArrowheads="1"/>
          </p:cNvSpPr>
          <p:nvPr>
            <p:custDataLst>
              <p:tags r:id="rId3"/>
            </p:custDataLst>
          </p:nvPr>
        </p:nvSpPr>
        <p:spPr bwMode="auto">
          <a:xfrm>
            <a:off x="7464425" y="3273108"/>
            <a:ext cx="3846195" cy="5835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eaLnBrk="1" hangingPunct="1">
              <a:lnSpc>
                <a:spcPct val="100000"/>
              </a:lnSpc>
              <a:spcBef>
                <a:spcPct val="0"/>
              </a:spcBef>
              <a:buFontTx/>
              <a:buNone/>
            </a:pPr>
            <a:r>
              <a:rPr kumimoji="1" lang="zh-CN" altLang="en-US" sz="3200" b="1">
                <a:solidFill>
                  <a:srgbClr val="0000CC"/>
                </a:solidFill>
              </a:rPr>
              <a:t>构思清晰并且有</a:t>
            </a:r>
            <a:r>
              <a:rPr kumimoji="1" lang="zh-CN" altLang="en-US" sz="3200" b="1">
                <a:solidFill>
                  <a:srgbClr val="0000CC"/>
                </a:solidFill>
              </a:rPr>
              <a:t>逻辑</a:t>
            </a:r>
            <a:endParaRPr kumimoji="1" lang="zh-CN" altLang="en-US" sz="3200" b="1">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36869"/>
                                        </p:tgtEl>
                                        <p:attrNameLst>
                                          <p:attrName>style.visibility</p:attrName>
                                        </p:attrNameLst>
                                      </p:cBhvr>
                                      <p:to>
                                        <p:strVal val="visible"/>
                                      </p:to>
                                    </p:set>
                                    <p:animEffect transition="in" filter="blinds(horizontal)">
                                      <p:cBhvr>
                                        <p:cTn id="15" dur="500"/>
                                        <p:tgtEl>
                                          <p:spTgt spid="368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6869" grpId="0" animBg="1"/>
      <p:bldP spid="36869" grpId="1" animBg="1"/>
      <p:bldP spid="3" grpId="0" bldLvl="0" animBg="1"/>
      <p:bldP spid="5" grpId="0" bldLvl="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1944688" y="2506663"/>
            <a:ext cx="82296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20000"/>
              </a:spcBef>
              <a:buFontTx/>
              <a:buChar char="•"/>
            </a:pP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例</a:t>
            </a:r>
            <a:r>
              <a:rPr lang="en-US" altLang="zh-CN" sz="2000">
                <a:latin typeface="微软雅黑" panose="020B0503020204020204" pitchFamily="34" charset="-122"/>
                <a:ea typeface="微软雅黑" panose="020B0503020204020204" pitchFamily="34" charset="-122"/>
              </a:rPr>
              <a:t>】 </a:t>
            </a:r>
            <a:r>
              <a:rPr lang="en-US" altLang="zh-CN" sz="2400">
                <a:ea typeface="微软雅黑" panose="020B0503020204020204" pitchFamily="34" charset="-122"/>
              </a:rPr>
              <a:t>Nowadays, older people who need employment have to compete with younger people. What problems do this cause? And what are the solutions?</a:t>
            </a:r>
            <a:r>
              <a:rPr lang="zh-CN" altLang="en-US" sz="2400">
                <a:ea typeface="微软雅黑" panose="020B0503020204020204" pitchFamily="34" charset="-122"/>
              </a:rPr>
              <a:t> </a:t>
            </a:r>
            <a:r>
              <a:rPr lang="en-US" altLang="zh-CN" sz="2400">
                <a:ea typeface="微软雅黑" panose="020B0503020204020204" pitchFamily="34" charset="-122"/>
              </a:rPr>
              <a:t>(2015-04-11) </a:t>
            </a:r>
            <a:endParaRPr lang="en-US" altLang="zh-CN" sz="2400">
              <a:ea typeface="微软雅黑" panose="020B0503020204020204" pitchFamily="34" charset="-122"/>
            </a:endParaRPr>
          </a:p>
          <a:p>
            <a:pPr algn="just" eaLnBrk="1" hangingPunct="1">
              <a:lnSpc>
                <a:spcPct val="100000"/>
              </a:lnSpc>
              <a:spcBef>
                <a:spcPct val="20000"/>
              </a:spcBef>
              <a:buFontTx/>
              <a:buChar char="•"/>
            </a:pPr>
            <a:r>
              <a:rPr lang="en-US" altLang="zh-CN" sz="2000">
                <a:solidFill>
                  <a:srgbClr val="FF0000"/>
                </a:solidFill>
                <a:ea typeface="微软雅黑" panose="020B0503020204020204" pitchFamily="34" charset="-122"/>
              </a:rPr>
              <a:t>Cause: v. </a:t>
            </a:r>
            <a:r>
              <a:rPr lang="zh-CN" altLang="en-US" sz="2000">
                <a:solidFill>
                  <a:srgbClr val="FF0000"/>
                </a:solidFill>
                <a:ea typeface="微软雅黑" panose="020B0503020204020204" pitchFamily="34" charset="-122"/>
              </a:rPr>
              <a:t>引起，会引发哪些问题</a:t>
            </a:r>
            <a:endParaRPr lang="en-US" altLang="zh-CN" sz="2000">
              <a:solidFill>
                <a:srgbClr val="FF0000"/>
              </a:solidFill>
              <a:ea typeface="微软雅黑" panose="020B0503020204020204" pitchFamily="34" charset="-122"/>
            </a:endParaRPr>
          </a:p>
          <a:p>
            <a:pPr algn="just" eaLnBrk="1" hangingPunct="1">
              <a:lnSpc>
                <a:spcPct val="100000"/>
              </a:lnSpc>
              <a:spcBef>
                <a:spcPct val="20000"/>
              </a:spcBef>
              <a:buFontTx/>
              <a:buChar char="•"/>
            </a:pPr>
            <a:endParaRPr lang="en-US" altLang="zh-CN" sz="2400">
              <a:ea typeface="微软雅黑" panose="020B0503020204020204" pitchFamily="34" charset="-122"/>
            </a:endParaRPr>
          </a:p>
          <a:p>
            <a:pPr algn="just" eaLnBrk="1" hangingPunct="1">
              <a:lnSpc>
                <a:spcPct val="100000"/>
              </a:lnSpc>
              <a:spcBef>
                <a:spcPct val="20000"/>
              </a:spcBef>
              <a:buFontTx/>
              <a:buChar char="•"/>
            </a:pP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例</a:t>
            </a:r>
            <a:r>
              <a:rPr lang="en-US" altLang="zh-CN" sz="2000">
                <a:latin typeface="微软雅黑" panose="020B0503020204020204" pitchFamily="34" charset="-122"/>
                <a:ea typeface="微软雅黑" panose="020B0503020204020204" pitchFamily="34" charset="-122"/>
              </a:rPr>
              <a:t>】</a:t>
            </a:r>
            <a:r>
              <a:rPr lang="en-US" altLang="zh-CN" sz="2400">
                <a:ea typeface="微软雅黑" panose="020B0503020204020204" pitchFamily="34" charset="-122"/>
              </a:rPr>
              <a:t>In some countries the average weight of people is increasing and their levels of health and fitness are decreasing. What do you think are the causes of these problems and what measures could be taken to solve them? (2017-12-09)</a:t>
            </a:r>
            <a:endParaRPr lang="en-US" altLang="zh-CN" sz="2400">
              <a:ea typeface="微软雅黑" panose="020B0503020204020204" pitchFamily="34" charset="-122"/>
            </a:endParaRPr>
          </a:p>
          <a:p>
            <a:pPr algn="just" eaLnBrk="1" hangingPunct="1">
              <a:lnSpc>
                <a:spcPct val="100000"/>
              </a:lnSpc>
              <a:spcBef>
                <a:spcPct val="20000"/>
              </a:spcBef>
              <a:buFontTx/>
              <a:buChar char="•"/>
            </a:pPr>
            <a:r>
              <a:rPr lang="en-US" altLang="zh-CN" sz="2000">
                <a:solidFill>
                  <a:srgbClr val="FF0000"/>
                </a:solidFill>
                <a:ea typeface="微软雅黑" panose="020B0503020204020204" pitchFamily="34" charset="-122"/>
              </a:rPr>
              <a:t>Cause: n. </a:t>
            </a:r>
            <a:r>
              <a:rPr lang="zh-CN" altLang="en-US" sz="2000">
                <a:solidFill>
                  <a:srgbClr val="FF0000"/>
                </a:solidFill>
                <a:ea typeface="微软雅黑" panose="020B0503020204020204" pitchFamily="34" charset="-122"/>
              </a:rPr>
              <a:t>原因，造成这些问题的原因有哪些</a:t>
            </a:r>
            <a:endParaRPr lang="en-US" altLang="zh-CN" sz="2400" i="1">
              <a:ea typeface="微软雅黑" panose="020B0503020204020204" pitchFamily="34" charset="-122"/>
            </a:endParaRPr>
          </a:p>
          <a:p>
            <a:pPr algn="just" eaLnBrk="1" hangingPunct="1">
              <a:lnSpc>
                <a:spcPct val="100000"/>
              </a:lnSpc>
              <a:spcBef>
                <a:spcPct val="20000"/>
              </a:spcBef>
              <a:buFontTx/>
              <a:buChar char="•"/>
            </a:pPr>
            <a:endParaRPr lang="en-US" altLang="zh-CN" sz="2400">
              <a:ea typeface="微软雅黑" panose="020B0503020204020204" pitchFamily="34" charset="-122"/>
            </a:endParaRPr>
          </a:p>
          <a:p>
            <a:pPr algn="just" eaLnBrk="1" hangingPunct="1">
              <a:lnSpc>
                <a:spcPct val="100000"/>
              </a:lnSpc>
              <a:spcBef>
                <a:spcPct val="20000"/>
              </a:spcBef>
              <a:buFontTx/>
              <a:buChar char="•"/>
            </a:pPr>
            <a:endParaRPr lang="en-US" altLang="zh-CN" sz="2400">
              <a:ea typeface="微软雅黑" panose="020B0503020204020204" pitchFamily="34" charset="-122"/>
            </a:endParaRPr>
          </a:p>
          <a:p>
            <a:pPr algn="just" eaLnBrk="1" hangingPunct="1">
              <a:lnSpc>
                <a:spcPct val="100000"/>
              </a:lnSpc>
              <a:spcBef>
                <a:spcPct val="20000"/>
              </a:spcBef>
              <a:buFontTx/>
              <a:buChar char="•"/>
            </a:pPr>
            <a:endParaRPr lang="zh-CN" altLang="en-US" sz="2400">
              <a:latin typeface="Arial" panose="020B0604020202090204" pitchFamily="34" charset="0"/>
              <a:ea typeface="微软雅黑" panose="020B0503020204020204" pitchFamily="34" charset="-122"/>
            </a:endParaRPr>
          </a:p>
        </p:txBody>
      </p:sp>
      <p:cxnSp>
        <p:nvCxnSpPr>
          <p:cNvPr id="4" name="直线连接符 3"/>
          <p:cNvCxnSpPr>
            <a:cxnSpLocks noChangeShapeType="1"/>
          </p:cNvCxnSpPr>
          <p:nvPr/>
        </p:nvCxnSpPr>
        <p:spPr bwMode="auto">
          <a:xfrm>
            <a:off x="2351088" y="3644900"/>
            <a:ext cx="1872615" cy="0"/>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5" name="文本框 4"/>
          <p:cNvSpPr txBox="1"/>
          <p:nvPr/>
        </p:nvSpPr>
        <p:spPr>
          <a:xfrm>
            <a:off x="2351405" y="1773555"/>
            <a:ext cx="6358255" cy="460375"/>
          </a:xfrm>
          <a:prstGeom prst="rect">
            <a:avLst/>
          </a:prstGeom>
          <a:solidFill>
            <a:schemeClr val="accent2">
              <a:lumMod val="20000"/>
              <a:lumOff val="80000"/>
            </a:schemeClr>
          </a:solidFill>
        </p:spPr>
        <p:txBody>
          <a:bodyPr wrap="squar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1:</a:t>
            </a:r>
            <a:r>
              <a:rPr kumimoji="1" lang="zh-CN" altLang="en-US" sz="2400" b="1" dirty="0">
                <a:solidFill>
                  <a:srgbClr val="FF0000"/>
                </a:solidFill>
                <a:ea typeface="等线" charset="-122"/>
                <a:cs typeface="等线" charset="-122"/>
              </a:rPr>
              <a:t> 问题是</a:t>
            </a:r>
            <a:r>
              <a:rPr kumimoji="1" lang="zh-CN" altLang="en-US" sz="2400" b="1" dirty="0">
                <a:solidFill>
                  <a:srgbClr val="FF0000"/>
                </a:solidFill>
                <a:ea typeface="等线" charset="-122"/>
                <a:cs typeface="等线" charset="-122"/>
              </a:rPr>
              <a:t>什么</a:t>
            </a:r>
            <a:endParaRPr kumimoji="1" lang="zh-CN" altLang="en-US" sz="2400" b="1" dirty="0">
              <a:solidFill>
                <a:srgbClr val="FF0000"/>
              </a:solidFill>
              <a:ea typeface="等线" charset="-122"/>
              <a:cs typeface="等线" charset="-122"/>
            </a:endParaRPr>
          </a:p>
        </p:txBody>
      </p:sp>
      <p:cxnSp>
        <p:nvCxnSpPr>
          <p:cNvPr id="7" name="直线连接符 6"/>
          <p:cNvCxnSpPr>
            <a:cxnSpLocks noChangeShapeType="1"/>
          </p:cNvCxnSpPr>
          <p:nvPr/>
        </p:nvCxnSpPr>
        <p:spPr bwMode="auto">
          <a:xfrm>
            <a:off x="6815773" y="5588953"/>
            <a:ext cx="2448560" cy="0"/>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36869" name="矩形 2"/>
          <p:cNvSpPr>
            <a:spLocks noChangeArrowheads="1"/>
          </p:cNvSpPr>
          <p:nvPr/>
        </p:nvSpPr>
        <p:spPr bwMode="auto">
          <a:xfrm>
            <a:off x="1260475" y="782638"/>
            <a:ext cx="2551430" cy="5835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AutoNum type="arabicPeriod"/>
            </a:pPr>
            <a:r>
              <a:rPr kumimoji="1" lang="zh-CN" altLang="en-US" sz="3200" b="1">
                <a:solidFill>
                  <a:srgbClr val="0000CC"/>
                </a:solidFill>
              </a:rPr>
              <a:t>审题</a:t>
            </a:r>
            <a:r>
              <a:rPr kumimoji="1" lang="en-US" altLang="zh-CN" sz="3200" b="1">
                <a:solidFill>
                  <a:srgbClr val="0000CC"/>
                </a:solidFill>
              </a:rPr>
              <a:t>5</a:t>
            </a:r>
            <a:r>
              <a:rPr kumimoji="1" lang="zh-CN" altLang="en-US" sz="3200" b="1">
                <a:solidFill>
                  <a:srgbClr val="0000CC"/>
                </a:solidFill>
              </a:rPr>
              <a:t>要点</a:t>
            </a:r>
            <a:endParaRPr kumimoji="1" lang="en-US" altLang="zh-CN" sz="3200" b="1">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dissolv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框 1"/>
          <p:cNvSpPr txBox="1">
            <a:spLocks noChangeArrowheads="1"/>
          </p:cNvSpPr>
          <p:nvPr/>
        </p:nvSpPr>
        <p:spPr bwMode="auto">
          <a:xfrm>
            <a:off x="479425" y="404813"/>
            <a:ext cx="7272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3200">
                <a:latin typeface="微软雅黑" panose="020B0503020204020204" pitchFamily="34" charset="-122"/>
                <a:ea typeface="微软雅黑" panose="020B0503020204020204" pitchFamily="34" charset="-122"/>
              </a:rPr>
              <a:t>练习 判断以下思路有没有完整回应题目</a:t>
            </a:r>
            <a:endParaRPr kumimoji="1" lang="zh-CN" altLang="en-US" sz="3200">
              <a:latin typeface="微软雅黑" panose="020B0503020204020204" pitchFamily="34" charset="-122"/>
              <a:ea typeface="微软雅黑" panose="020B0503020204020204" pitchFamily="34" charset="-122"/>
            </a:endParaRPr>
          </a:p>
        </p:txBody>
      </p:sp>
      <p:sp>
        <p:nvSpPr>
          <p:cNvPr id="44034" name="文本框 2"/>
          <p:cNvSpPr txBox="1">
            <a:spLocks noChangeArrowheads="1"/>
          </p:cNvSpPr>
          <p:nvPr/>
        </p:nvSpPr>
        <p:spPr bwMode="auto">
          <a:xfrm>
            <a:off x="1057275" y="1412875"/>
            <a:ext cx="10294938"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a:lnSpc>
                <a:spcPct val="120000"/>
              </a:lnSpc>
              <a:spcBef>
                <a:spcPct val="0"/>
              </a:spcBef>
              <a:buFontTx/>
              <a:buNone/>
            </a:pPr>
            <a:r>
              <a:rPr lang="en-US" altLang="zh-CN">
                <a:latin typeface="微软雅黑" panose="020B0503020204020204" pitchFamily="34" charset="-122"/>
                <a:ea typeface="微软雅黑" panose="020B0503020204020204" pitchFamily="34" charset="-122"/>
              </a:rPr>
              <a:t>Some people think that all university students should study whatever they like. Others believe that they should only be allowed to study subjects that will be useful in the future, such as those related to science and technology.</a:t>
            </a:r>
            <a:endParaRPr lang="en-US" altLang="zh-CN">
              <a:latin typeface="微软雅黑" panose="020B0503020204020204" pitchFamily="34" charset="-122"/>
              <a:ea typeface="微软雅黑" panose="020B0503020204020204" pitchFamily="34" charset="-122"/>
            </a:endParaRPr>
          </a:p>
          <a:p>
            <a:pPr algn="just">
              <a:lnSpc>
                <a:spcPct val="120000"/>
              </a:lnSpc>
              <a:spcBef>
                <a:spcPct val="0"/>
              </a:spcBef>
              <a:buFontTx/>
              <a:buNone/>
            </a:pPr>
            <a:r>
              <a:rPr lang="en-US" altLang="zh-CN">
                <a:latin typeface="微软雅黑" panose="020B0503020204020204" pitchFamily="34" charset="-122"/>
                <a:ea typeface="微软雅黑" panose="020B0503020204020204" pitchFamily="34" charset="-122"/>
              </a:rPr>
              <a:t>Discuss both these views and give your own opinion.</a:t>
            </a: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zh-CN" altLang="en-US">
                <a:latin typeface="微软雅黑" panose="020B0503020204020204" pitchFamily="34" charset="-122"/>
                <a:ea typeface="微软雅黑" panose="020B0503020204020204" pitchFamily="34" charset="-122"/>
              </a:rPr>
              <a:t>兴趣能激发人的学习热情，但学对未来有用的技能比较好就业</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1072158" y="5445224"/>
            <a:ext cx="10381604" cy="521970"/>
          </a:xfrm>
          <a:prstGeom prst="rect">
            <a:avLst/>
          </a:prstGeom>
          <a:noFill/>
        </p:spPr>
        <p:txBody>
          <a:bodyPr>
            <a:spAutoFit/>
          </a:bodyPr>
          <a:lstStyle/>
          <a:p>
            <a:pPr>
              <a:defRPr/>
            </a:pPr>
            <a:r>
              <a:rPr kumimoji="1" lang="zh-CN" altLang="en-US" sz="2800" dirty="0">
                <a:highlight>
                  <a:srgbClr val="FFFF00"/>
                </a:highlight>
                <a:latin typeface="微软雅黑" panose="020B0503020204020204" pitchFamily="34" charset="-122"/>
                <a:ea typeface="微软雅黑" panose="020B0503020204020204" pitchFamily="34" charset="-122"/>
              </a:rPr>
              <a:t>不完整</a:t>
            </a:r>
            <a:r>
              <a:rPr kumimoji="1" lang="zh-CN" altLang="en-US" sz="2800" dirty="0">
                <a:latin typeface="微软雅黑" panose="020B0503020204020204" pitchFamily="34" charset="-122"/>
                <a:ea typeface="微软雅黑" panose="020B0503020204020204" pitchFamily="34" charset="-122"/>
              </a:rPr>
              <a:t>：双边讨论的题型没有先对两边的看法作讨论</a:t>
            </a:r>
            <a:endParaRPr kumimoji="1" lang="zh-CN" altLang="en-US" sz="2800" dirty="0">
              <a:latin typeface="微软雅黑" panose="020B0503020204020204" pitchFamily="34" charset="-122"/>
              <a:ea typeface="微软雅黑" panose="020B0503020204020204" pitchFamily="34" charset="-122"/>
            </a:endParaRPr>
          </a:p>
        </p:txBody>
      </p:sp>
      <p:cxnSp>
        <p:nvCxnSpPr>
          <p:cNvPr id="4" name="直线连接符 3"/>
          <p:cNvCxnSpPr/>
          <p:nvPr/>
        </p:nvCxnSpPr>
        <p:spPr>
          <a:xfrm>
            <a:off x="1057275" y="1989138"/>
            <a:ext cx="32385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4367213" y="2492375"/>
            <a:ext cx="25923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63750" y="1431925"/>
            <a:ext cx="8143875"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文本框 4"/>
          <p:cNvSpPr txBox="1">
            <a:spLocks noChangeArrowheads="1"/>
          </p:cNvSpPr>
          <p:nvPr/>
        </p:nvSpPr>
        <p:spPr bwMode="auto">
          <a:xfrm>
            <a:off x="4024948" y="931863"/>
            <a:ext cx="42211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b="1">
                <a:solidFill>
                  <a:srgbClr val="002060"/>
                </a:solidFill>
                <a:latin typeface="微软雅黑" panose="020B0503020204020204" pitchFamily="34" charset="-122"/>
                <a:ea typeface="微软雅黑" panose="020B0503020204020204" pitchFamily="34" charset="-122"/>
              </a:rPr>
              <a:t>雅思大小作文题型</a:t>
            </a:r>
            <a:r>
              <a:rPr lang="zh-CN" altLang="en-US" b="1">
                <a:solidFill>
                  <a:srgbClr val="002060"/>
                </a:solidFill>
                <a:latin typeface="微软雅黑" panose="020B0503020204020204" pitchFamily="34" charset="-122"/>
                <a:ea typeface="微软雅黑" panose="020B0503020204020204" pitchFamily="34" charset="-122"/>
              </a:rPr>
              <a:t>对比</a:t>
            </a:r>
            <a:endParaRPr lang="zh-CN" altLang="en-US" b="1">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1919288" y="1009650"/>
            <a:ext cx="82296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20000"/>
              </a:spcBef>
              <a:buFontTx/>
              <a:buChar char="•"/>
            </a:pPr>
            <a:endParaRPr lang="en-US" altLang="zh-CN" sz="2400"/>
          </a:p>
          <a:p>
            <a:pPr algn="just" eaLnBrk="1" hangingPunct="1">
              <a:lnSpc>
                <a:spcPct val="100000"/>
              </a:lnSpc>
              <a:spcBef>
                <a:spcPct val="20000"/>
              </a:spcBef>
              <a:buFontTx/>
              <a:buChar char="•"/>
            </a:pP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例</a:t>
            </a:r>
            <a:r>
              <a:rPr lang="en-US" altLang="zh-CN" sz="2400">
                <a:latin typeface="微软雅黑" panose="020B0503020204020204" pitchFamily="34" charset="-122"/>
                <a:ea typeface="微软雅黑" panose="020B0503020204020204" pitchFamily="34" charset="-122"/>
              </a:rPr>
              <a:t>】</a:t>
            </a:r>
            <a:r>
              <a:rPr lang="en-US" altLang="zh-CN" sz="2400"/>
              <a:t>Food can be produced more cheaply today because of improved fertilizers and better machinery. However, some people think that the methods used to achieve this may have negative effects on human health and local communities. To what extent do you agree or disagree</a:t>
            </a:r>
            <a:r>
              <a:rPr lang="zh-TW" altLang="zh-CN" sz="2400"/>
              <a:t>？</a:t>
            </a:r>
            <a:r>
              <a:rPr lang="en-US" altLang="zh-CN" sz="2400"/>
              <a:t> (2012-5-19) </a:t>
            </a:r>
            <a:endParaRPr lang="en-US" altLang="zh-CN" sz="2400"/>
          </a:p>
          <a:p>
            <a:pPr algn="just" eaLnBrk="1" hangingPunct="1">
              <a:lnSpc>
                <a:spcPct val="100000"/>
              </a:lnSpc>
              <a:spcBef>
                <a:spcPct val="20000"/>
              </a:spcBef>
              <a:buFontTx/>
              <a:buChar char="•"/>
            </a:pPr>
            <a:endParaRPr lang="en-US" altLang="zh-CN" sz="2400" i="1"/>
          </a:p>
          <a:p>
            <a:pPr algn="just" eaLnBrk="1" hangingPunct="1">
              <a:lnSpc>
                <a:spcPct val="100000"/>
              </a:lnSpc>
              <a:spcBef>
                <a:spcPct val="20000"/>
              </a:spcBef>
            </a:pPr>
            <a:r>
              <a:rPr lang="zh-CN" altLang="en-US" sz="2400"/>
              <a:t>判断</a:t>
            </a:r>
            <a:r>
              <a:rPr lang="en-US" altLang="zh-CN" sz="2400"/>
              <a:t>however</a:t>
            </a:r>
            <a:r>
              <a:rPr lang="zh-CN" altLang="en-US" sz="2400"/>
              <a:t>前是</a:t>
            </a:r>
            <a:r>
              <a:rPr lang="zh-CN" altLang="en-US" sz="2400" u="sng"/>
              <a:t>客观事实</a:t>
            </a:r>
            <a:r>
              <a:rPr lang="zh-CN" altLang="en-US" sz="2400"/>
              <a:t>还是</a:t>
            </a:r>
            <a:r>
              <a:rPr lang="zh-CN" altLang="en-US" sz="2400" u="sng"/>
              <a:t>观点</a:t>
            </a:r>
            <a:r>
              <a:rPr lang="zh-CN" altLang="en-US" sz="2400"/>
              <a:t>：</a:t>
            </a:r>
            <a:endParaRPr lang="zh-CN" altLang="en-US" sz="2400"/>
          </a:p>
          <a:p>
            <a:pPr marL="457200" indent="-457200" algn="just" eaLnBrk="1" hangingPunct="1">
              <a:lnSpc>
                <a:spcPct val="100000"/>
              </a:lnSpc>
              <a:spcBef>
                <a:spcPct val="20000"/>
              </a:spcBef>
              <a:buAutoNum type="arabicPeriod"/>
            </a:pPr>
            <a:r>
              <a:rPr lang="zh-CN" altLang="en-US" sz="2400">
                <a:sym typeface="+mn-ea"/>
              </a:rPr>
              <a:t>客观事实无需分析讨论</a:t>
            </a:r>
            <a:r>
              <a:rPr lang="en-US" altLang="zh-CN" sz="2400">
                <a:sym typeface="+mn-ea"/>
              </a:rPr>
              <a:t>,</a:t>
            </a:r>
            <a:r>
              <a:rPr lang="zh-CN" altLang="en-US" sz="2400"/>
              <a:t>客观事实通常以陈述句形式呈现</a:t>
            </a:r>
            <a:endParaRPr lang="zh-CN" altLang="en-US" sz="2400"/>
          </a:p>
          <a:p>
            <a:pPr marL="457200" indent="-457200" algn="just" eaLnBrk="1" hangingPunct="1">
              <a:lnSpc>
                <a:spcPct val="100000"/>
              </a:lnSpc>
              <a:spcBef>
                <a:spcPct val="20000"/>
              </a:spcBef>
              <a:buAutoNum type="arabicPeriod"/>
            </a:pPr>
            <a:r>
              <a:rPr lang="zh-CN" altLang="en-US" sz="2400">
                <a:sym typeface="+mn-ea"/>
              </a:rPr>
              <a:t>观点需要分析讨论</a:t>
            </a:r>
            <a:r>
              <a:rPr lang="en-US" altLang="zh-CN" sz="2400">
                <a:sym typeface="+mn-ea"/>
              </a:rPr>
              <a:t>,</a:t>
            </a:r>
            <a:r>
              <a:rPr lang="zh-CN" altLang="en-US" sz="2400"/>
              <a:t>观点句式：</a:t>
            </a:r>
            <a:endParaRPr lang="zh-CN" altLang="en-US" sz="2400"/>
          </a:p>
          <a:p>
            <a:pPr marL="0" indent="0" algn="just" eaLnBrk="1" hangingPunct="1">
              <a:lnSpc>
                <a:spcPct val="100000"/>
              </a:lnSpc>
              <a:spcBef>
                <a:spcPct val="20000"/>
              </a:spcBef>
              <a:buNone/>
            </a:pPr>
            <a:r>
              <a:rPr lang="en-US" altLang="zh-CN" sz="2400"/>
              <a:t>      it is important/necessary.../it is believed that...</a:t>
            </a:r>
            <a:endParaRPr lang="en-US" altLang="zh-CN" sz="2400"/>
          </a:p>
          <a:p>
            <a:pPr algn="just" eaLnBrk="1" hangingPunct="1">
              <a:lnSpc>
                <a:spcPct val="100000"/>
              </a:lnSpc>
              <a:spcBef>
                <a:spcPct val="20000"/>
              </a:spcBef>
              <a:buFontTx/>
              <a:buChar char="•"/>
            </a:pPr>
            <a:endParaRPr lang="en-US" altLang="zh-CN" sz="2400" i="1"/>
          </a:p>
          <a:p>
            <a:pPr algn="just" eaLnBrk="1" hangingPunct="1">
              <a:lnSpc>
                <a:spcPct val="100000"/>
              </a:lnSpc>
              <a:spcBef>
                <a:spcPct val="20000"/>
              </a:spcBef>
              <a:buFontTx/>
              <a:buChar char="•"/>
            </a:pPr>
            <a:endParaRPr lang="en-US" altLang="zh-CN" sz="2400" i="1"/>
          </a:p>
          <a:p>
            <a:pPr marL="0" indent="0" algn="just" eaLnBrk="1" hangingPunct="1">
              <a:lnSpc>
                <a:spcPct val="100000"/>
              </a:lnSpc>
              <a:spcBef>
                <a:spcPct val="20000"/>
              </a:spcBef>
              <a:buFontTx/>
              <a:buNone/>
            </a:pPr>
            <a:endParaRPr lang="zh-CN" altLang="zh-CN" sz="2400" i="1"/>
          </a:p>
          <a:p>
            <a:pPr algn="just" eaLnBrk="1" hangingPunct="1">
              <a:lnSpc>
                <a:spcPct val="100000"/>
              </a:lnSpc>
              <a:spcBef>
                <a:spcPct val="20000"/>
              </a:spcBef>
              <a:buFontTx/>
              <a:buChar char="•"/>
            </a:pPr>
            <a:endParaRPr lang="zh-CN" altLang="zh-CN" sz="2400"/>
          </a:p>
          <a:p>
            <a:pPr algn="just" eaLnBrk="1" hangingPunct="1">
              <a:lnSpc>
                <a:spcPct val="100000"/>
              </a:lnSpc>
              <a:spcBef>
                <a:spcPct val="20000"/>
              </a:spcBef>
              <a:buFontTx/>
              <a:buChar char="•"/>
            </a:pPr>
            <a:endParaRPr lang="zh-CN" altLang="en-US" sz="2400">
              <a:latin typeface="Arial" panose="020B0604020202090204" pitchFamily="34" charset="0"/>
            </a:endParaRPr>
          </a:p>
        </p:txBody>
      </p:sp>
      <p:sp>
        <p:nvSpPr>
          <p:cNvPr id="8" name="文本框 7"/>
          <p:cNvSpPr txBox="1"/>
          <p:nvPr/>
        </p:nvSpPr>
        <p:spPr>
          <a:xfrm>
            <a:off x="2306955" y="774700"/>
            <a:ext cx="4297680" cy="460375"/>
          </a:xfrm>
          <a:prstGeom prst="rect">
            <a:avLst/>
          </a:prstGeom>
          <a:solidFill>
            <a:schemeClr val="accent2">
              <a:lumMod val="20000"/>
              <a:lumOff val="80000"/>
            </a:schemeClr>
          </a:solidFill>
        </p:spPr>
        <p:txBody>
          <a:bodyPr wrap="squar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a:solidFill>
                  <a:srgbClr val="FF0000"/>
                </a:solidFill>
                <a:ea typeface="等线" charset="-122"/>
                <a:cs typeface="等线" charset="-122"/>
              </a:rPr>
              <a:t>审题要点</a:t>
            </a:r>
            <a:r>
              <a:rPr kumimoji="1" lang="en-US" altLang="zh-CN" sz="2400" b="1">
                <a:solidFill>
                  <a:srgbClr val="FF0000"/>
                </a:solidFill>
                <a:ea typeface="等线" charset="-122"/>
                <a:cs typeface="等线" charset="-122"/>
              </a:rPr>
              <a:t>2:</a:t>
            </a:r>
            <a:r>
              <a:rPr kumimoji="1" lang="zh-CN" altLang="en-US" sz="2400" b="1">
                <a:solidFill>
                  <a:srgbClr val="FF0000"/>
                </a:solidFill>
                <a:ea typeface="等线" charset="-122"/>
                <a:cs typeface="等线" charset="-122"/>
              </a:rPr>
              <a:t> 转折连词</a:t>
            </a:r>
            <a:endParaRPr kumimoji="1" lang="en-US" altLang="zh-CN" sz="2400" b="1">
              <a:solidFill>
                <a:srgbClr val="FF0000"/>
              </a:solidFill>
              <a:ea typeface="等线" charset="-122"/>
              <a:cs typeface="等线" charset="-122"/>
            </a:endParaRPr>
          </a:p>
        </p:txBody>
      </p:sp>
      <p:cxnSp>
        <p:nvCxnSpPr>
          <p:cNvPr id="10" name="直线连接符 9"/>
          <p:cNvCxnSpPr>
            <a:cxnSpLocks noChangeShapeType="1"/>
          </p:cNvCxnSpPr>
          <p:nvPr/>
        </p:nvCxnSpPr>
        <p:spPr bwMode="auto">
          <a:xfrm>
            <a:off x="2352040" y="2564765"/>
            <a:ext cx="1454150" cy="7938"/>
          </a:xfrm>
          <a:prstGeom prst="line">
            <a:avLst/>
          </a:prstGeom>
          <a:noFill/>
          <a:ln w="25400">
            <a:solidFill>
              <a:schemeClr val="accent2"/>
            </a:solidFill>
            <a:round/>
          </a:ln>
          <a:effectLst>
            <a:outerShdw blurRad="63500" dist="20000" dir="5400000" rotWithShape="0">
              <a:srgbClr val="000000">
                <a:alpha val="37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1919288" y="1009650"/>
            <a:ext cx="82296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marL="0" indent="0" algn="just" eaLnBrk="1" hangingPunct="1">
              <a:lnSpc>
                <a:spcPct val="100000"/>
              </a:lnSpc>
              <a:spcBef>
                <a:spcPct val="20000"/>
              </a:spcBef>
              <a:buFontTx/>
              <a:buNone/>
            </a:pPr>
            <a:endParaRPr lang="en-US" altLang="zh-CN" sz="2400" i="1"/>
          </a:p>
          <a:p>
            <a:pPr algn="just" eaLnBrk="1" hangingPunct="1">
              <a:lnSpc>
                <a:spcPct val="100000"/>
              </a:lnSpc>
              <a:spcBef>
                <a:spcPct val="20000"/>
              </a:spcBef>
              <a:buFontTx/>
              <a:buChar char="•"/>
            </a:pP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例</a:t>
            </a:r>
            <a:r>
              <a:rPr lang="en-US" altLang="zh-CN" sz="2400">
                <a:latin typeface="微软雅黑" panose="020B0503020204020204" pitchFamily="34" charset="-122"/>
                <a:ea typeface="微软雅黑" panose="020B0503020204020204" pitchFamily="34" charset="-122"/>
              </a:rPr>
              <a:t>】</a:t>
            </a:r>
            <a:r>
              <a:rPr lang="en-US" altLang="zh-CN" sz="2400"/>
              <a:t>Schooling is no longer necessary, since more and more information is accessible on the internet, and students can study just as well at home. To what extent do you agree or disagree? (2017-3-25)</a:t>
            </a:r>
            <a:endParaRPr lang="zh-CN" altLang="zh-CN" sz="2400"/>
          </a:p>
          <a:p>
            <a:pPr algn="just" eaLnBrk="1" hangingPunct="1">
              <a:lnSpc>
                <a:spcPct val="100000"/>
              </a:lnSpc>
              <a:spcBef>
                <a:spcPct val="20000"/>
              </a:spcBef>
              <a:buFontTx/>
              <a:buChar char="•"/>
            </a:pPr>
            <a:endParaRPr lang="zh-CN" altLang="zh-CN" sz="2400" i="1"/>
          </a:p>
          <a:p>
            <a:pPr algn="just" eaLnBrk="1" hangingPunct="1">
              <a:lnSpc>
                <a:spcPct val="100000"/>
              </a:lnSpc>
              <a:spcBef>
                <a:spcPct val="20000"/>
              </a:spcBef>
              <a:buFontTx/>
              <a:buChar char="•"/>
            </a:pPr>
            <a:r>
              <a:rPr lang="zh-CN" altLang="zh-CN" sz="2400"/>
              <a:t>判断个人观点（是否同意</a:t>
            </a:r>
            <a:r>
              <a:rPr lang="zh-CN" altLang="zh-CN" sz="2400"/>
              <a:t>结论句）：</a:t>
            </a:r>
            <a:endParaRPr lang="zh-CN" altLang="zh-CN" sz="2400"/>
          </a:p>
          <a:p>
            <a:pPr marL="457200" indent="-457200" algn="just" eaLnBrk="1" hangingPunct="1">
              <a:lnSpc>
                <a:spcPct val="100000"/>
              </a:lnSpc>
              <a:spcBef>
                <a:spcPct val="20000"/>
              </a:spcBef>
              <a:buFontTx/>
              <a:buAutoNum type="arabicPeriod"/>
            </a:pPr>
            <a:r>
              <a:rPr lang="zh-CN" altLang="zh-CN" sz="2400"/>
              <a:t>同意，那么</a:t>
            </a:r>
            <a:r>
              <a:rPr lang="en-US" altLang="zh-CN" sz="2400"/>
              <a:t>since</a:t>
            </a:r>
            <a:r>
              <a:rPr lang="zh-CN" altLang="en-US" sz="2400"/>
              <a:t>之后的内容可作为论点</a:t>
            </a:r>
            <a:endParaRPr lang="zh-CN" altLang="en-US" sz="2400"/>
          </a:p>
          <a:p>
            <a:pPr marL="457200" indent="-457200" algn="just" eaLnBrk="1" hangingPunct="1">
              <a:lnSpc>
                <a:spcPct val="100000"/>
              </a:lnSpc>
              <a:spcBef>
                <a:spcPct val="20000"/>
              </a:spcBef>
              <a:buFontTx/>
              <a:buAutoNum type="arabicPeriod"/>
            </a:pPr>
            <a:r>
              <a:rPr lang="zh-CN" altLang="en-US" sz="2400"/>
              <a:t>不同意，那么可以先反驳</a:t>
            </a:r>
            <a:r>
              <a:rPr lang="en-US" altLang="zh-CN" sz="2400"/>
              <a:t>since</a:t>
            </a:r>
            <a:r>
              <a:rPr lang="zh-CN" altLang="en-US" sz="2400"/>
              <a:t>之后的内容，再根据个人观点展开</a:t>
            </a:r>
            <a:r>
              <a:rPr lang="zh-CN" altLang="en-US" sz="2400"/>
              <a:t>论点</a:t>
            </a:r>
            <a:endParaRPr lang="zh-CN" altLang="en-US" sz="2400"/>
          </a:p>
        </p:txBody>
      </p:sp>
      <p:cxnSp>
        <p:nvCxnSpPr>
          <p:cNvPr id="9" name="直线连接符 8"/>
          <p:cNvCxnSpPr>
            <a:cxnSpLocks noChangeShapeType="1"/>
          </p:cNvCxnSpPr>
          <p:nvPr/>
        </p:nvCxnSpPr>
        <p:spPr bwMode="auto">
          <a:xfrm>
            <a:off x="7968615" y="1844358"/>
            <a:ext cx="719138" cy="0"/>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11" name="文本框 10"/>
          <p:cNvSpPr txBox="1"/>
          <p:nvPr/>
        </p:nvSpPr>
        <p:spPr>
          <a:xfrm>
            <a:off x="2279650" y="763905"/>
            <a:ext cx="4511675" cy="460375"/>
          </a:xfrm>
          <a:prstGeom prst="rect">
            <a:avLst/>
          </a:prstGeom>
          <a:solidFill>
            <a:schemeClr val="accent2">
              <a:lumMod val="20000"/>
              <a:lumOff val="80000"/>
            </a:schemeClr>
          </a:solidFill>
        </p:spPr>
        <p:txBody>
          <a:bodyPr wrap="squar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a:solidFill>
                  <a:srgbClr val="FF0000"/>
                </a:solidFill>
                <a:ea typeface="等线" charset="-122"/>
                <a:cs typeface="等线" charset="-122"/>
              </a:rPr>
              <a:t>审题要点</a:t>
            </a:r>
            <a:r>
              <a:rPr kumimoji="1" lang="en-US" altLang="zh-CN" sz="2400" b="1">
                <a:solidFill>
                  <a:srgbClr val="FF0000"/>
                </a:solidFill>
                <a:ea typeface="等线" charset="-122"/>
                <a:cs typeface="等线" charset="-122"/>
              </a:rPr>
              <a:t>3:</a:t>
            </a:r>
            <a:r>
              <a:rPr kumimoji="1" lang="zh-CN" altLang="en-US" sz="2400" b="1">
                <a:solidFill>
                  <a:srgbClr val="FF0000"/>
                </a:solidFill>
                <a:ea typeface="等线" charset="-122"/>
                <a:cs typeface="等线" charset="-122"/>
              </a:rPr>
              <a:t> 因果连词</a:t>
            </a:r>
            <a:endParaRPr kumimoji="1" lang="zh-CN" altLang="en-US" sz="2400" b="1">
              <a:solidFill>
                <a:srgbClr val="FF0000"/>
              </a:solidFill>
              <a:ea typeface="等线" charset="-122"/>
              <a:cs typeface="等线"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1945005" y="1488440"/>
            <a:ext cx="8229600" cy="461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20000"/>
              </a:spcBef>
              <a:buFontTx/>
              <a:buChar char="•"/>
            </a:pP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例</a:t>
            </a:r>
            <a:r>
              <a:rPr lang="en-US" altLang="zh-CN" sz="2400">
                <a:latin typeface="微软雅黑" panose="020B0503020204020204" pitchFamily="34" charset="-122"/>
                <a:ea typeface="微软雅黑" panose="020B0503020204020204" pitchFamily="34" charset="-122"/>
              </a:rPr>
              <a:t>】 </a:t>
            </a:r>
            <a:r>
              <a:rPr lang="en-US" altLang="zh-CN" sz="2400">
                <a:ea typeface="微软雅黑" panose="020B0503020204020204" pitchFamily="34" charset="-122"/>
              </a:rPr>
              <a:t>Children spend long time studying in school. What are the positive or negative effects on children and society they live in?</a:t>
            </a:r>
            <a:r>
              <a:rPr lang="zh-CN" altLang="en-US" sz="2400">
                <a:ea typeface="微软雅黑" panose="020B0503020204020204" pitchFamily="34" charset="-122"/>
              </a:rPr>
              <a:t> </a:t>
            </a:r>
            <a:r>
              <a:rPr lang="en-US" altLang="zh-CN" sz="2400">
                <a:ea typeface="微软雅黑" panose="020B0503020204020204" pitchFamily="34" charset="-122"/>
              </a:rPr>
              <a:t>(2013-01-12) </a:t>
            </a:r>
            <a:endParaRPr lang="zh-CN" altLang="zh-CN" sz="2400">
              <a:ea typeface="微软雅黑" panose="020B0503020204020204" pitchFamily="34" charset="-122"/>
            </a:endParaRPr>
          </a:p>
          <a:p>
            <a:pPr algn="just" eaLnBrk="1" hangingPunct="1">
              <a:lnSpc>
                <a:spcPct val="100000"/>
              </a:lnSpc>
              <a:spcBef>
                <a:spcPct val="20000"/>
              </a:spcBef>
              <a:buFontTx/>
              <a:buChar char="•"/>
            </a:pPr>
            <a:endParaRPr lang="zh-CN" altLang="zh-CN" sz="2400">
              <a:ea typeface="微软雅黑" panose="020B0503020204020204" pitchFamily="34" charset="-122"/>
            </a:endParaRPr>
          </a:p>
          <a:p>
            <a:pPr algn="just" eaLnBrk="1" hangingPunct="1">
              <a:lnSpc>
                <a:spcPct val="100000"/>
              </a:lnSpc>
              <a:spcBef>
                <a:spcPct val="20000"/>
              </a:spcBef>
              <a:buFontTx/>
              <a:buChar char="•"/>
            </a:pPr>
            <a:endParaRPr lang="zh-CN" altLang="zh-CN" sz="2400">
              <a:ea typeface="微软雅黑" panose="020B0503020204020204" pitchFamily="34" charset="-122"/>
            </a:endParaRPr>
          </a:p>
          <a:p>
            <a:pPr algn="just" eaLnBrk="1" hangingPunct="1">
              <a:lnSpc>
                <a:spcPct val="100000"/>
              </a:lnSpc>
              <a:spcBef>
                <a:spcPct val="20000"/>
              </a:spcBef>
              <a:buFontTx/>
              <a:buChar char="•"/>
            </a:pPr>
            <a:r>
              <a:rPr lang="zh-CN" altLang="en-US" sz="2400">
                <a:latin typeface="Arial" panose="020B0604020202090204" pitchFamily="34" charset="0"/>
                <a:ea typeface="微软雅黑" panose="020B0503020204020204" pitchFamily="34" charset="-122"/>
              </a:rPr>
              <a:t>判断并列关系出现的</a:t>
            </a:r>
            <a:r>
              <a:rPr lang="zh-CN" altLang="en-US" sz="2400">
                <a:latin typeface="Arial" panose="020B0604020202090204" pitchFamily="34" charset="0"/>
                <a:ea typeface="微软雅黑" panose="020B0503020204020204" pitchFamily="34" charset="-122"/>
              </a:rPr>
              <a:t>位置：</a:t>
            </a:r>
            <a:endParaRPr lang="zh-CN" altLang="en-US" sz="2400">
              <a:latin typeface="Arial" panose="020B0604020202090204" pitchFamily="34" charset="0"/>
              <a:ea typeface="微软雅黑" panose="020B0503020204020204" pitchFamily="34" charset="-122"/>
            </a:endParaRPr>
          </a:p>
          <a:p>
            <a:pPr marL="457200" indent="-457200" algn="just" eaLnBrk="1" hangingPunct="1">
              <a:lnSpc>
                <a:spcPct val="100000"/>
              </a:lnSpc>
              <a:spcBef>
                <a:spcPct val="20000"/>
              </a:spcBef>
              <a:buFontTx/>
              <a:buAutoNum type="arabicPeriod"/>
            </a:pPr>
            <a:r>
              <a:rPr lang="zh-CN" altLang="en-US" sz="2400">
                <a:latin typeface="Arial" panose="020B0604020202090204" pitchFamily="34" charset="0"/>
                <a:ea typeface="微软雅黑" panose="020B0503020204020204" pitchFamily="34" charset="-122"/>
                <a:sym typeface="+mn-ea"/>
              </a:rPr>
              <a:t>在话题句出现</a:t>
            </a:r>
            <a:r>
              <a:rPr lang="zh-CN" altLang="en-US" sz="2400">
                <a:latin typeface="Arial" panose="020B0604020202090204" pitchFamily="34" charset="0"/>
                <a:ea typeface="微软雅黑" panose="020B0503020204020204" pitchFamily="34" charset="-122"/>
              </a:rPr>
              <a:t>，拓展思路必须针对这几个</a:t>
            </a:r>
            <a:r>
              <a:rPr lang="zh-CN" altLang="en-US" sz="2400">
                <a:latin typeface="Arial" panose="020B0604020202090204" pitchFamily="34" charset="0"/>
                <a:ea typeface="微软雅黑" panose="020B0503020204020204" pitchFamily="34" charset="-122"/>
              </a:rPr>
              <a:t>方面</a:t>
            </a:r>
            <a:endParaRPr lang="zh-CN" altLang="en-US" sz="2400">
              <a:latin typeface="Arial" panose="020B0604020202090204" pitchFamily="34" charset="0"/>
              <a:ea typeface="微软雅黑" panose="020B0503020204020204" pitchFamily="34" charset="-122"/>
            </a:endParaRPr>
          </a:p>
          <a:p>
            <a:pPr marL="457200" indent="-457200" algn="just" eaLnBrk="1" hangingPunct="1">
              <a:lnSpc>
                <a:spcPct val="100000"/>
              </a:lnSpc>
              <a:spcBef>
                <a:spcPct val="20000"/>
              </a:spcBef>
              <a:buFontTx/>
              <a:buAutoNum type="arabicPeriod"/>
            </a:pPr>
            <a:r>
              <a:rPr lang="zh-CN" altLang="en-US" sz="2400">
                <a:latin typeface="Arial" panose="020B0604020202090204" pitchFamily="34" charset="0"/>
                <a:ea typeface="微软雅黑" panose="020B0503020204020204" pitchFamily="34" charset="-122"/>
                <a:sym typeface="+mn-ea"/>
              </a:rPr>
              <a:t>在问题中出现</a:t>
            </a:r>
            <a:r>
              <a:rPr lang="zh-CN" altLang="en-US" sz="2400">
                <a:latin typeface="Arial" panose="020B0604020202090204" pitchFamily="34" charset="0"/>
                <a:ea typeface="微软雅黑" panose="020B0503020204020204" pitchFamily="34" charset="-122"/>
              </a:rPr>
              <a:t>，可以根据并列内容分段</a:t>
            </a:r>
            <a:r>
              <a:rPr lang="zh-CN" altLang="en-US" sz="2400">
                <a:latin typeface="Arial" panose="020B0604020202090204" pitchFamily="34" charset="0"/>
                <a:ea typeface="微软雅黑" panose="020B0503020204020204" pitchFamily="34" charset="-122"/>
              </a:rPr>
              <a:t>讨论</a:t>
            </a:r>
            <a:endParaRPr lang="zh-CN" altLang="en-US" sz="2400">
              <a:latin typeface="Arial" panose="020B0604020202090204" pitchFamily="34" charset="0"/>
              <a:ea typeface="微软雅黑" panose="020B0503020204020204" pitchFamily="34" charset="-122"/>
            </a:endParaRPr>
          </a:p>
        </p:txBody>
      </p:sp>
      <p:cxnSp>
        <p:nvCxnSpPr>
          <p:cNvPr id="7" name="直线连接符 6"/>
          <p:cNvCxnSpPr>
            <a:cxnSpLocks noChangeShapeType="1"/>
          </p:cNvCxnSpPr>
          <p:nvPr/>
        </p:nvCxnSpPr>
        <p:spPr bwMode="auto">
          <a:xfrm>
            <a:off x="8255953" y="2262505"/>
            <a:ext cx="1151890" cy="32385"/>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8" name="文本框 7"/>
          <p:cNvSpPr txBox="1"/>
          <p:nvPr/>
        </p:nvSpPr>
        <p:spPr>
          <a:xfrm>
            <a:off x="2279650" y="839470"/>
            <a:ext cx="4479925" cy="460375"/>
          </a:xfrm>
          <a:prstGeom prst="rect">
            <a:avLst/>
          </a:prstGeom>
          <a:solidFill>
            <a:schemeClr val="accent2">
              <a:lumMod val="20000"/>
              <a:lumOff val="80000"/>
            </a:schemeClr>
          </a:solidFill>
        </p:spPr>
        <p:txBody>
          <a:bodyPr wrap="squar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4:</a:t>
            </a:r>
            <a:r>
              <a:rPr kumimoji="1" lang="zh-CN" altLang="en-US" sz="2400" b="1" dirty="0">
                <a:solidFill>
                  <a:srgbClr val="FF0000"/>
                </a:solidFill>
                <a:ea typeface="等线" charset="-122"/>
                <a:cs typeface="等线" charset="-122"/>
              </a:rPr>
              <a:t> 并列结构</a:t>
            </a:r>
            <a:endParaRPr kumimoji="1" lang="zh-CN" altLang="en-US" sz="2400" b="1" dirty="0">
              <a:solidFill>
                <a:srgbClr val="FF0000"/>
              </a:solidFill>
              <a:ea typeface="等线" charset="-122"/>
              <a:cs typeface="等线" charset="-122"/>
            </a:endParaRPr>
          </a:p>
        </p:txBody>
      </p:sp>
      <p:cxnSp>
        <p:nvCxnSpPr>
          <p:cNvPr id="10" name="直线连接符 9"/>
          <p:cNvCxnSpPr>
            <a:cxnSpLocks noChangeShapeType="1"/>
          </p:cNvCxnSpPr>
          <p:nvPr/>
        </p:nvCxnSpPr>
        <p:spPr bwMode="auto">
          <a:xfrm>
            <a:off x="2352040" y="2638425"/>
            <a:ext cx="935990" cy="0"/>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9" name="椭圆 8"/>
          <p:cNvSpPr/>
          <p:nvPr/>
        </p:nvSpPr>
        <p:spPr>
          <a:xfrm>
            <a:off x="9453880" y="1896745"/>
            <a:ext cx="695325" cy="4241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90204" pitchFamily="34" charset="0"/>
              <a:buNone/>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文本框 1"/>
          <p:cNvSpPr txBox="1">
            <a:spLocks noChangeArrowheads="1"/>
          </p:cNvSpPr>
          <p:nvPr/>
        </p:nvSpPr>
        <p:spPr bwMode="auto">
          <a:xfrm>
            <a:off x="479425" y="404813"/>
            <a:ext cx="7272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3200">
                <a:latin typeface="微软雅黑" panose="020B0503020204020204" pitchFamily="34" charset="-122"/>
                <a:ea typeface="微软雅黑" panose="020B0503020204020204" pitchFamily="34" charset="-122"/>
              </a:rPr>
              <a:t>练习 判断以下思路有没有完整回应题目</a:t>
            </a:r>
            <a:endParaRPr kumimoji="1" lang="zh-CN" altLang="en-US" sz="3200">
              <a:latin typeface="微软雅黑" panose="020B0503020204020204" pitchFamily="34" charset="-122"/>
              <a:ea typeface="微软雅黑" panose="020B0503020204020204" pitchFamily="34" charset="-122"/>
            </a:endParaRPr>
          </a:p>
        </p:txBody>
      </p:sp>
      <p:sp>
        <p:nvSpPr>
          <p:cNvPr id="41986" name="文本框 2"/>
          <p:cNvSpPr txBox="1">
            <a:spLocks noChangeArrowheads="1"/>
          </p:cNvSpPr>
          <p:nvPr/>
        </p:nvSpPr>
        <p:spPr bwMode="auto">
          <a:xfrm>
            <a:off x="1057275" y="1412875"/>
            <a:ext cx="100774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a:lnSpc>
                <a:spcPct val="100000"/>
              </a:lnSpc>
              <a:spcBef>
                <a:spcPct val="0"/>
              </a:spcBef>
              <a:buFontTx/>
              <a:buNone/>
            </a:pPr>
            <a:r>
              <a:rPr lang="en-US" altLang="zh-CN">
                <a:latin typeface="微软雅黑" panose="020B0503020204020204" pitchFamily="34" charset="-122"/>
                <a:ea typeface="微软雅黑" panose="020B0503020204020204" pitchFamily="34" charset="-122"/>
              </a:rPr>
              <a:t>Some people believe that work is the most important thing in a person's life and that without career success life will become meaningless.</a:t>
            </a: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en-US" altLang="zh-CN">
                <a:latin typeface="微软雅黑" panose="020B0503020204020204" pitchFamily="34" charset="-122"/>
                <a:ea typeface="微软雅黑" panose="020B0503020204020204" pitchFamily="34" charset="-122"/>
              </a:rPr>
              <a:t>To what extent do you agree or disagree?</a:t>
            </a: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zh-CN" altLang="en-US">
                <a:latin typeface="微软雅黑" panose="020B0503020204020204" pitchFamily="34" charset="-122"/>
                <a:ea typeface="微软雅黑" panose="020B0503020204020204" pitchFamily="34" charset="-122"/>
              </a:rPr>
              <a:t>不同意：工作很重要，但是还有很多别的事情也很重要。</a:t>
            </a:r>
            <a:endParaRPr kumimoji="1"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1072158" y="4953243"/>
            <a:ext cx="10381604" cy="953135"/>
          </a:xfrm>
          <a:prstGeom prst="rect">
            <a:avLst/>
          </a:prstGeom>
          <a:noFill/>
        </p:spPr>
        <p:txBody>
          <a:bodyPr>
            <a:spAutoFit/>
          </a:bodyPr>
          <a:lstStyle/>
          <a:p>
            <a:pPr>
              <a:defRPr/>
            </a:pPr>
            <a:r>
              <a:rPr kumimoji="1" lang="zh-CN" altLang="en-US" sz="2800" dirty="0">
                <a:highlight>
                  <a:srgbClr val="FFFF00"/>
                </a:highlight>
                <a:latin typeface="微软雅黑" panose="020B0503020204020204" pitchFamily="34" charset="-122"/>
                <a:ea typeface="微软雅黑" panose="020B0503020204020204" pitchFamily="34" charset="-122"/>
              </a:rPr>
              <a:t>不完整</a:t>
            </a:r>
            <a:r>
              <a:rPr kumimoji="1" lang="zh-CN" altLang="en-US" sz="2800" dirty="0">
                <a:latin typeface="微软雅黑" panose="020B0503020204020204" pitchFamily="34" charset="-122"/>
                <a:ea typeface="微软雅黑" panose="020B0503020204020204" pitchFamily="34" charset="-122"/>
              </a:rPr>
              <a:t>：没有回应</a:t>
            </a:r>
            <a:r>
              <a:rPr kumimoji="1" lang="zh-CN" altLang="en-US" sz="2800" dirty="0">
                <a:highlight>
                  <a:srgbClr val="FFFF00"/>
                </a:highlight>
                <a:latin typeface="微软雅黑" panose="020B0503020204020204" pitchFamily="34" charset="-122"/>
                <a:ea typeface="微软雅黑" panose="020B0503020204020204" pitchFamily="34" charset="-122"/>
              </a:rPr>
              <a:t>并列关系</a:t>
            </a:r>
            <a:r>
              <a:rPr kumimoji="1" lang="zh-CN" altLang="en-US" sz="2800" dirty="0">
                <a:latin typeface="微软雅黑" panose="020B0503020204020204" pitchFamily="34" charset="-122"/>
                <a:ea typeface="微软雅黑" panose="020B0503020204020204" pitchFamily="34" charset="-122"/>
              </a:rPr>
              <a:t>的后半部分</a:t>
            </a:r>
            <a:r>
              <a:rPr kumimoji="1" lang="en-US" altLang="zh-CN"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without career success life will become meaningless.’</a:t>
            </a:r>
            <a:endParaRPr kumimoji="1" lang="zh-CN" altLang="en-US" sz="2800" dirty="0">
              <a:latin typeface="微软雅黑" panose="020B0503020204020204" pitchFamily="34" charset="-122"/>
              <a:ea typeface="微软雅黑" panose="020B0503020204020204" pitchFamily="34" charset="-122"/>
            </a:endParaRPr>
          </a:p>
        </p:txBody>
      </p:sp>
      <p:cxnSp>
        <p:nvCxnSpPr>
          <p:cNvPr id="14" name="直线连接符 13"/>
          <p:cNvCxnSpPr/>
          <p:nvPr/>
        </p:nvCxnSpPr>
        <p:spPr>
          <a:xfrm>
            <a:off x="5016500" y="2349500"/>
            <a:ext cx="14398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txBox="1"/>
          <p:nvPr/>
        </p:nvSpPr>
        <p:spPr bwMode="auto">
          <a:xfrm>
            <a:off x="1919605" y="517525"/>
            <a:ext cx="8229600" cy="556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20000"/>
              </a:spcBef>
              <a:buFontTx/>
              <a:buChar char="•"/>
            </a:pPr>
            <a:endParaRPr lang="en-US" altLang="zh-CN" sz="2400">
              <a:latin typeface="Arial" panose="020B0604020202090204" pitchFamily="34" charset="0"/>
            </a:endParaRPr>
          </a:p>
          <a:p>
            <a:pPr algn="just" eaLnBrk="1" hangingPunct="1">
              <a:lnSpc>
                <a:spcPct val="100000"/>
              </a:lnSpc>
              <a:spcBef>
                <a:spcPct val="20000"/>
              </a:spcBef>
              <a:buFontTx/>
              <a:buChar char="•"/>
            </a:pPr>
            <a:endParaRPr lang="en-US" altLang="zh-CN" sz="2400" i="1"/>
          </a:p>
          <a:p>
            <a:pPr algn="just" eaLnBrk="1" hangingPunct="1">
              <a:lnSpc>
                <a:spcPct val="100000"/>
              </a:lnSpc>
              <a:spcBef>
                <a:spcPct val="20000"/>
              </a:spcBef>
              <a:buFontTx/>
              <a:buChar char="•"/>
            </a:pPr>
            <a:r>
              <a:rPr lang="en-US" altLang="zh-CN" sz="2400"/>
              <a:t>【</a:t>
            </a:r>
            <a:r>
              <a:rPr lang="zh-CN" altLang="en-US" sz="2400"/>
              <a:t>例</a:t>
            </a:r>
            <a:r>
              <a:rPr lang="en-US" altLang="zh-CN" sz="2400"/>
              <a:t>】Some people think that the increasing use of computers and mobile phones for communication has had a negative effect on young people’s reading and writing skills. Do you agree or disagree? (2015-03-28) </a:t>
            </a:r>
            <a:endParaRPr lang="zh-CN" altLang="zh-CN" sz="2400"/>
          </a:p>
          <a:p>
            <a:pPr algn="just" eaLnBrk="1" hangingPunct="1">
              <a:lnSpc>
                <a:spcPct val="100000"/>
              </a:lnSpc>
              <a:spcBef>
                <a:spcPct val="20000"/>
              </a:spcBef>
              <a:buFontTx/>
              <a:buChar char="•"/>
            </a:pPr>
            <a:endParaRPr lang="zh-CN" altLang="en-US" sz="2400">
              <a:latin typeface="Arial" panose="020B0604020202090204" pitchFamily="34" charset="0"/>
            </a:endParaRPr>
          </a:p>
          <a:p>
            <a:pPr algn="just" eaLnBrk="1" hangingPunct="1">
              <a:lnSpc>
                <a:spcPct val="100000"/>
              </a:lnSpc>
              <a:spcBef>
                <a:spcPct val="20000"/>
              </a:spcBef>
              <a:buFontTx/>
              <a:buChar char="•"/>
            </a:pPr>
            <a:endParaRPr lang="zh-CN" altLang="en-US" sz="2400">
              <a:latin typeface="Arial" panose="020B0604020202090204" pitchFamily="34" charset="0"/>
            </a:endParaRPr>
          </a:p>
          <a:p>
            <a:pPr algn="just" eaLnBrk="1" hangingPunct="1">
              <a:lnSpc>
                <a:spcPct val="100000"/>
              </a:lnSpc>
              <a:spcBef>
                <a:spcPct val="20000"/>
              </a:spcBef>
              <a:buFontTx/>
              <a:buChar char="•"/>
            </a:pPr>
            <a:r>
              <a:rPr lang="zh-CN" altLang="en-US" sz="2400">
                <a:latin typeface="Arial" panose="020B0604020202090204" pitchFamily="34" charset="0"/>
              </a:rPr>
              <a:t>讨论内容必须是限定内容，否则</a:t>
            </a:r>
            <a:r>
              <a:rPr lang="zh-CN" altLang="en-US" sz="2400">
                <a:latin typeface="Arial" panose="020B0604020202090204" pitchFamily="34" charset="0"/>
              </a:rPr>
              <a:t>偏题</a:t>
            </a:r>
            <a:endParaRPr lang="zh-CN" altLang="en-US" sz="2400">
              <a:latin typeface="Arial" panose="020B0604020202090204" pitchFamily="34" charset="0"/>
            </a:endParaRPr>
          </a:p>
        </p:txBody>
      </p:sp>
      <p:cxnSp>
        <p:nvCxnSpPr>
          <p:cNvPr id="13" name="直线连接符 12"/>
          <p:cNvCxnSpPr>
            <a:cxnSpLocks noChangeShapeType="1"/>
          </p:cNvCxnSpPr>
          <p:nvPr/>
        </p:nvCxnSpPr>
        <p:spPr bwMode="auto">
          <a:xfrm>
            <a:off x="2352040" y="2936240"/>
            <a:ext cx="1727835" cy="0"/>
          </a:xfrm>
          <a:prstGeom prst="line">
            <a:avLst/>
          </a:prstGeom>
          <a:noFill/>
          <a:ln w="25400">
            <a:solidFill>
              <a:schemeClr val="accent2"/>
            </a:solidFill>
            <a:round/>
          </a:ln>
          <a:effectLst>
            <a:outerShdw blurRad="63500" dist="20000" dir="5400000" rotWithShape="0">
              <a:srgbClr val="000000">
                <a:alpha val="37999"/>
              </a:srgbClr>
            </a:outerShdw>
          </a:effectLst>
        </p:spPr>
      </p:cxnSp>
      <p:cxnSp>
        <p:nvCxnSpPr>
          <p:cNvPr id="14" name="直线连接符 13"/>
          <p:cNvCxnSpPr>
            <a:cxnSpLocks noChangeShapeType="1"/>
          </p:cNvCxnSpPr>
          <p:nvPr/>
        </p:nvCxnSpPr>
        <p:spPr bwMode="auto">
          <a:xfrm flipV="1">
            <a:off x="5952490" y="2565400"/>
            <a:ext cx="4140835" cy="10795"/>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15" name="文本框 14"/>
          <p:cNvSpPr txBox="1"/>
          <p:nvPr/>
        </p:nvSpPr>
        <p:spPr>
          <a:xfrm>
            <a:off x="2306638" y="739775"/>
            <a:ext cx="4389437"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5:</a:t>
            </a:r>
            <a:r>
              <a:rPr kumimoji="1" lang="zh-CN" altLang="en-US" sz="2400" b="1" dirty="0">
                <a:solidFill>
                  <a:srgbClr val="FF0000"/>
                </a:solidFill>
                <a:ea typeface="等线" charset="-122"/>
                <a:cs typeface="等线" charset="-122"/>
              </a:rPr>
              <a:t> 范围限定</a:t>
            </a:r>
            <a:endParaRPr kumimoji="1" lang="zh-CN" altLang="en-US" sz="2400" b="1" dirty="0">
              <a:solidFill>
                <a:srgbClr val="FF0000"/>
              </a:solidFill>
              <a:ea typeface="等线" charset="-122"/>
              <a:cs typeface="等线"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5" end="5"/>
                                            </p:txEl>
                                          </p:spTgt>
                                        </p:tgtEl>
                                        <p:attrNameLst>
                                          <p:attrName>style.visibility</p:attrName>
                                        </p:attrNameLst>
                                      </p:cBhvr>
                                      <p:to>
                                        <p:strVal val="visible"/>
                                      </p:to>
                                    </p:set>
                                    <p:animEffect transition="in" filter="dissolve">
                                      <p:cBhvr>
                                        <p:cTn id="12" dur="500"/>
                                        <p:tgtEl>
                                          <p:spTgt spid="1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框 1"/>
          <p:cNvSpPr txBox="1">
            <a:spLocks noChangeArrowheads="1"/>
          </p:cNvSpPr>
          <p:nvPr/>
        </p:nvSpPr>
        <p:spPr bwMode="auto">
          <a:xfrm>
            <a:off x="479425" y="404813"/>
            <a:ext cx="7272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3200">
                <a:latin typeface="微软雅黑" panose="020B0503020204020204" pitchFamily="34" charset="-122"/>
                <a:ea typeface="微软雅黑" panose="020B0503020204020204" pitchFamily="34" charset="-122"/>
              </a:rPr>
              <a:t>练习 判断以下思路有没有完整回应题目</a:t>
            </a:r>
            <a:endParaRPr kumimoji="1" lang="zh-CN" altLang="en-US" sz="3200">
              <a:latin typeface="微软雅黑" panose="020B0503020204020204" pitchFamily="34" charset="-122"/>
              <a:ea typeface="微软雅黑" panose="020B0503020204020204" pitchFamily="34" charset="-122"/>
            </a:endParaRPr>
          </a:p>
        </p:txBody>
      </p:sp>
      <p:sp>
        <p:nvSpPr>
          <p:cNvPr id="43010" name="文本框 2"/>
          <p:cNvSpPr txBox="1">
            <a:spLocks noChangeArrowheads="1"/>
          </p:cNvSpPr>
          <p:nvPr/>
        </p:nvSpPr>
        <p:spPr bwMode="auto">
          <a:xfrm>
            <a:off x="1057275" y="1412875"/>
            <a:ext cx="10294938"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a:lnSpc>
                <a:spcPct val="100000"/>
              </a:lnSpc>
              <a:spcBef>
                <a:spcPct val="0"/>
              </a:spcBef>
              <a:buFontTx/>
              <a:buNone/>
            </a:pPr>
            <a:r>
              <a:rPr lang="en-US" altLang="zh-CN">
                <a:latin typeface="微软雅黑" panose="020B0503020204020204" pitchFamily="34" charset="-122"/>
                <a:ea typeface="微软雅黑" panose="020B0503020204020204" pitchFamily="34" charset="-122"/>
              </a:rPr>
              <a:t>Some school leavers travel or work for a period of time instead of going directly to university.</a:t>
            </a: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en-US" altLang="zh-CN">
                <a:latin typeface="微软雅黑" panose="020B0503020204020204" pitchFamily="34" charset="-122"/>
                <a:ea typeface="微软雅黑" panose="020B0503020204020204" pitchFamily="34" charset="-122"/>
              </a:rPr>
              <a:t>What are the advantages and disadvantages for their studies? </a:t>
            </a: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endParaRPr lang="en-US" altLang="zh-CN">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zh-CN" altLang="en-US">
                <a:latin typeface="微软雅黑" panose="020B0503020204020204" pitchFamily="34" charset="-122"/>
                <a:ea typeface="微软雅黑" panose="020B0503020204020204" pitchFamily="34" charset="-122"/>
              </a:rPr>
              <a:t>利：能够开阔视野，提前积累工作经验，提升未来竞争力。</a:t>
            </a:r>
            <a:endParaRPr lang="zh-CN" altLang="en-US">
              <a:latin typeface="微软雅黑" panose="020B0503020204020204" pitchFamily="34" charset="-122"/>
              <a:ea typeface="微软雅黑" panose="020B0503020204020204" pitchFamily="34" charset="-122"/>
            </a:endParaRPr>
          </a:p>
          <a:p>
            <a:pPr algn="just">
              <a:lnSpc>
                <a:spcPct val="100000"/>
              </a:lnSpc>
              <a:spcBef>
                <a:spcPct val="0"/>
              </a:spcBef>
              <a:buFontTx/>
              <a:buNone/>
            </a:pPr>
            <a:r>
              <a:rPr lang="zh-CN" altLang="en-US">
                <a:latin typeface="微软雅黑" panose="020B0503020204020204" pitchFamily="34" charset="-122"/>
                <a:ea typeface="微软雅黑" panose="020B0503020204020204" pitchFamily="34" charset="-122"/>
              </a:rPr>
              <a:t>弊：可能会觉得大学里教的东西太理论化，与自己的真实体验不符合，进而产生抵触心理。</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1072158" y="5445224"/>
            <a:ext cx="10381604" cy="523220"/>
          </a:xfrm>
          <a:prstGeom prst="rect">
            <a:avLst/>
          </a:prstGeom>
          <a:noFill/>
        </p:spPr>
        <p:txBody>
          <a:bodyPr>
            <a:spAutoFit/>
          </a:bodyPr>
          <a:lstStyle/>
          <a:p>
            <a:pPr>
              <a:defRPr/>
            </a:pPr>
            <a:r>
              <a:rPr kumimoji="1" lang="zh-CN" altLang="en-US" sz="2800" dirty="0">
                <a:highlight>
                  <a:srgbClr val="FFFF00"/>
                </a:highlight>
                <a:latin typeface="微软雅黑" panose="020B0503020204020204" pitchFamily="34" charset="-122"/>
                <a:ea typeface="微软雅黑" panose="020B0503020204020204" pitchFamily="34" charset="-122"/>
              </a:rPr>
              <a:t>不完整</a:t>
            </a:r>
            <a:r>
              <a:rPr kumimoji="1" lang="zh-CN" altLang="en-US" sz="2800" dirty="0">
                <a:latin typeface="微软雅黑" panose="020B0503020204020204" pitchFamily="34" charset="-122"/>
                <a:ea typeface="微软雅黑" panose="020B0503020204020204" pitchFamily="34" charset="-122"/>
              </a:rPr>
              <a:t>：利的部分中没有和‘</a:t>
            </a:r>
            <a:r>
              <a:rPr kumimoji="1" lang="en-US" altLang="zh-CN" sz="2800" dirty="0">
                <a:latin typeface="微软雅黑" panose="020B0503020204020204" pitchFamily="34" charset="-122"/>
                <a:ea typeface="微软雅黑" panose="020B0503020204020204" pitchFamily="34" charset="-122"/>
              </a:rPr>
              <a:t>for their studies’</a:t>
            </a:r>
            <a:r>
              <a:rPr kumimoji="1" lang="zh-CN" altLang="en-US" sz="2800" dirty="0">
                <a:latin typeface="微软雅黑" panose="020B0503020204020204" pitchFamily="34" charset="-122"/>
                <a:ea typeface="微软雅黑" panose="020B0503020204020204" pitchFamily="34" charset="-122"/>
              </a:rPr>
              <a:t>有直接联系。</a:t>
            </a:r>
            <a:endParaRPr kumimoji="1" lang="zh-CN" altLang="en-US" sz="2800" dirty="0">
              <a:latin typeface="微软雅黑" panose="020B0503020204020204" pitchFamily="34" charset="-122"/>
              <a:ea typeface="微软雅黑" panose="020B0503020204020204" pitchFamily="34" charset="-122"/>
            </a:endParaRPr>
          </a:p>
        </p:txBody>
      </p:sp>
      <p:cxnSp>
        <p:nvCxnSpPr>
          <p:cNvPr id="5" name="直线连接符 4"/>
          <p:cNvCxnSpPr/>
          <p:nvPr/>
        </p:nvCxnSpPr>
        <p:spPr>
          <a:xfrm>
            <a:off x="9625013" y="2781300"/>
            <a:ext cx="172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1071563" y="3141663"/>
            <a:ext cx="1352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51088" y="1773238"/>
            <a:ext cx="4483100"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1:</a:t>
            </a:r>
            <a:r>
              <a:rPr kumimoji="1" lang="zh-CN" altLang="en-US" sz="2400" b="1" dirty="0">
                <a:solidFill>
                  <a:srgbClr val="FF0000"/>
                </a:solidFill>
                <a:ea typeface="等线" charset="-122"/>
                <a:cs typeface="等线" charset="-122"/>
              </a:rPr>
              <a:t>问题是</a:t>
            </a:r>
            <a:r>
              <a:rPr kumimoji="1" lang="zh-CN" altLang="en-US" sz="2400" b="1" dirty="0">
                <a:solidFill>
                  <a:srgbClr val="FF0000"/>
                </a:solidFill>
                <a:ea typeface="等线" charset="-122"/>
                <a:cs typeface="等线" charset="-122"/>
              </a:rPr>
              <a:t>什么</a:t>
            </a:r>
            <a:endParaRPr kumimoji="1" lang="zh-CN" altLang="en-US" sz="2400" b="1" dirty="0">
              <a:solidFill>
                <a:srgbClr val="FF0000"/>
              </a:solidFill>
              <a:ea typeface="等线" charset="-122"/>
              <a:cs typeface="等线" charset="-122"/>
            </a:endParaRPr>
          </a:p>
        </p:txBody>
      </p:sp>
      <p:sp>
        <p:nvSpPr>
          <p:cNvPr id="39938" name="标题 1"/>
          <p:cNvSpPr txBox="1"/>
          <p:nvPr/>
        </p:nvSpPr>
        <p:spPr bwMode="auto">
          <a:xfrm>
            <a:off x="1962150" y="684213"/>
            <a:ext cx="8229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lang="zh-CN" altLang="en-US" sz="3600" b="1">
                <a:solidFill>
                  <a:srgbClr val="002060"/>
                </a:solidFill>
                <a:latin typeface="微软雅黑" panose="020B0503020204020204" pitchFamily="34" charset="-122"/>
                <a:ea typeface="微软雅黑" panose="020B0503020204020204" pitchFamily="34" charset="-122"/>
              </a:rPr>
              <a:t>审题总结</a:t>
            </a:r>
            <a:endParaRPr lang="en-GB" altLang="zh-CN" sz="3600" b="1">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344738" y="2751138"/>
            <a:ext cx="4489450"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a:solidFill>
                  <a:srgbClr val="FF0000"/>
                </a:solidFill>
                <a:ea typeface="等线" charset="-122"/>
                <a:cs typeface="等线" charset="-122"/>
              </a:rPr>
              <a:t>审题要点</a:t>
            </a:r>
            <a:r>
              <a:rPr kumimoji="1" lang="en-US" altLang="zh-CN" sz="2400" b="1">
                <a:solidFill>
                  <a:srgbClr val="FF0000"/>
                </a:solidFill>
                <a:ea typeface="等线" charset="-122"/>
                <a:cs typeface="等线" charset="-122"/>
              </a:rPr>
              <a:t>2:</a:t>
            </a:r>
            <a:r>
              <a:rPr kumimoji="1" lang="zh-CN" altLang="en-US" sz="2400" b="1">
                <a:solidFill>
                  <a:srgbClr val="FF0000"/>
                </a:solidFill>
                <a:ea typeface="等线" charset="-122"/>
                <a:cs typeface="等线" charset="-122"/>
              </a:rPr>
              <a:t> 转折</a:t>
            </a:r>
            <a:r>
              <a:rPr kumimoji="1" lang="zh-CN" altLang="en-US" sz="2400" b="1">
                <a:solidFill>
                  <a:srgbClr val="FF0000"/>
                </a:solidFill>
                <a:ea typeface="等线" charset="-122"/>
                <a:cs typeface="等线" charset="-122"/>
              </a:rPr>
              <a:t>连词</a:t>
            </a:r>
            <a:endParaRPr kumimoji="1" lang="zh-CN" altLang="en-US" sz="2400" b="1">
              <a:solidFill>
                <a:srgbClr val="FF0000"/>
              </a:solidFill>
              <a:ea typeface="等线" charset="-122"/>
              <a:cs typeface="等线" charset="-122"/>
            </a:endParaRPr>
          </a:p>
        </p:txBody>
      </p:sp>
      <p:sp>
        <p:nvSpPr>
          <p:cNvPr id="9" name="文本框 8"/>
          <p:cNvSpPr txBox="1"/>
          <p:nvPr/>
        </p:nvSpPr>
        <p:spPr>
          <a:xfrm>
            <a:off x="2344738" y="3727450"/>
            <a:ext cx="4489450"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a:solidFill>
                  <a:srgbClr val="FF0000"/>
                </a:solidFill>
                <a:ea typeface="等线" charset="-122"/>
                <a:cs typeface="等线" charset="-122"/>
              </a:rPr>
              <a:t>审题要点</a:t>
            </a:r>
            <a:r>
              <a:rPr kumimoji="1" lang="en-US" altLang="zh-CN" sz="2400" b="1">
                <a:solidFill>
                  <a:srgbClr val="FF0000"/>
                </a:solidFill>
                <a:ea typeface="等线" charset="-122"/>
                <a:cs typeface="等线" charset="-122"/>
              </a:rPr>
              <a:t>3:</a:t>
            </a:r>
            <a:r>
              <a:rPr kumimoji="1" lang="zh-CN" altLang="en-US" sz="2400" b="1">
                <a:solidFill>
                  <a:srgbClr val="FF0000"/>
                </a:solidFill>
                <a:ea typeface="等线" charset="-122"/>
                <a:cs typeface="等线" charset="-122"/>
              </a:rPr>
              <a:t> 因果</a:t>
            </a:r>
            <a:r>
              <a:rPr kumimoji="1" lang="zh-CN" altLang="en-US" sz="2400" b="1">
                <a:solidFill>
                  <a:srgbClr val="FF0000"/>
                </a:solidFill>
                <a:ea typeface="等线" charset="-122"/>
                <a:cs typeface="等线" charset="-122"/>
              </a:rPr>
              <a:t>连词</a:t>
            </a:r>
            <a:endParaRPr kumimoji="1" lang="zh-CN" altLang="en-US" sz="2400" b="1">
              <a:solidFill>
                <a:srgbClr val="FF0000"/>
              </a:solidFill>
              <a:ea typeface="等线" charset="-122"/>
              <a:cs typeface="等线" charset="-122"/>
            </a:endParaRPr>
          </a:p>
        </p:txBody>
      </p:sp>
      <p:sp>
        <p:nvSpPr>
          <p:cNvPr id="10" name="文本框 9"/>
          <p:cNvSpPr txBox="1"/>
          <p:nvPr/>
        </p:nvSpPr>
        <p:spPr>
          <a:xfrm>
            <a:off x="2324100" y="4684713"/>
            <a:ext cx="4510088"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 typeface="Arial" panose="020B0604020202090204" pitchFamily="34" charset="0"/>
              <a:buNone/>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4:</a:t>
            </a:r>
            <a:r>
              <a:rPr kumimoji="1" lang="zh-CN" altLang="en-US" sz="2400" b="1" dirty="0">
                <a:solidFill>
                  <a:srgbClr val="FF0000"/>
                </a:solidFill>
                <a:ea typeface="等线" charset="-122"/>
                <a:cs typeface="等线" charset="-122"/>
              </a:rPr>
              <a:t> 并列结构</a:t>
            </a:r>
            <a:endParaRPr kumimoji="1" lang="zh-CN" altLang="en-US" sz="2400" b="1" dirty="0">
              <a:solidFill>
                <a:srgbClr val="FF0000"/>
              </a:solidFill>
              <a:ea typeface="等线" charset="-122"/>
              <a:cs typeface="等线" charset="-122"/>
            </a:endParaRPr>
          </a:p>
        </p:txBody>
      </p:sp>
      <p:sp>
        <p:nvSpPr>
          <p:cNvPr id="11" name="文本框 10"/>
          <p:cNvSpPr txBox="1"/>
          <p:nvPr/>
        </p:nvSpPr>
        <p:spPr>
          <a:xfrm>
            <a:off x="2324100" y="5646738"/>
            <a:ext cx="4510088" cy="460375"/>
          </a:xfrm>
          <a:prstGeom prst="rect">
            <a:avLst/>
          </a:prstGeom>
          <a:solidFill>
            <a:schemeClr val="accent2">
              <a:lumMod val="20000"/>
              <a:lumOff val="80000"/>
            </a:schemeClr>
          </a:solidFill>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kumimoji="1" lang="zh-CN" altLang="en-US" sz="2400" b="1" dirty="0">
                <a:solidFill>
                  <a:srgbClr val="FF0000"/>
                </a:solidFill>
                <a:ea typeface="等线" charset="-122"/>
                <a:cs typeface="等线" charset="-122"/>
              </a:rPr>
              <a:t>审题要点</a:t>
            </a:r>
            <a:r>
              <a:rPr kumimoji="1" lang="en-US" altLang="zh-CN" sz="2400" b="1" dirty="0">
                <a:solidFill>
                  <a:srgbClr val="FF0000"/>
                </a:solidFill>
                <a:ea typeface="等线" charset="-122"/>
                <a:cs typeface="等线" charset="-122"/>
              </a:rPr>
              <a:t>5:</a:t>
            </a:r>
            <a:r>
              <a:rPr kumimoji="1" lang="zh-CN" altLang="en-US" sz="2400" b="1" dirty="0">
                <a:solidFill>
                  <a:srgbClr val="FF0000"/>
                </a:solidFill>
                <a:ea typeface="等线" charset="-122"/>
                <a:cs typeface="等线" charset="-122"/>
              </a:rPr>
              <a:t> 范围限定</a:t>
            </a:r>
            <a:endParaRPr kumimoji="1" lang="zh-CN" altLang="en-US" sz="2400" b="1" dirty="0">
              <a:solidFill>
                <a:srgbClr val="FF0000"/>
              </a:solidFill>
              <a:ea typeface="等线" charset="-122"/>
              <a:cs typeface="等线"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4"/>
          <p:cNvSpPr>
            <a:spLocks noChangeArrowheads="1"/>
          </p:cNvSpPr>
          <p:nvPr/>
        </p:nvSpPr>
        <p:spPr bwMode="auto">
          <a:xfrm>
            <a:off x="483235" y="2065655"/>
            <a:ext cx="10909935" cy="381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l">
              <a:lnSpc>
                <a:spcPct val="100000"/>
              </a:lnSpc>
              <a:spcBef>
                <a:spcPct val="0"/>
              </a:spcBef>
              <a:buFontTx/>
              <a:buNone/>
            </a:pPr>
            <a:r>
              <a:rPr lang="en-US" altLang="zh-CN" sz="2200" i="1">
                <a:latin typeface="微软雅黑" panose="020B0503020204020204" pitchFamily="34" charset="-122"/>
                <a:ea typeface="微软雅黑" panose="020B0503020204020204" pitchFamily="34" charset="-122"/>
              </a:rPr>
              <a:t>Merriam-Webster’s Advanced Learner’s English-Chinese Dictionary</a:t>
            </a:r>
            <a:r>
              <a:rPr lang="zh-CN" altLang="en-US" sz="2200">
                <a:latin typeface="微软雅黑" panose="020B0503020204020204" pitchFamily="34" charset="-122"/>
                <a:ea typeface="微软雅黑" panose="020B0503020204020204" pitchFamily="34" charset="-122"/>
              </a:rPr>
              <a:t>的定义：</a:t>
            </a:r>
            <a:endParaRPr lang="zh-CN" altLang="en-US" sz="2200">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zh-CN" altLang="en-US" sz="2200">
              <a:latin typeface="微软雅黑" panose="020B0503020204020204" pitchFamily="34" charset="-122"/>
              <a:ea typeface="微软雅黑" panose="020B0503020204020204" pitchFamily="34" charset="-122"/>
            </a:endParaRPr>
          </a:p>
          <a:p>
            <a:pPr algn="l">
              <a:lnSpc>
                <a:spcPct val="100000"/>
              </a:lnSpc>
              <a:spcBef>
                <a:spcPct val="0"/>
              </a:spcBef>
              <a:buFontTx/>
              <a:buNone/>
            </a:pPr>
            <a:r>
              <a:rPr lang="en-US" altLang="zh-CN" sz="2200" b="1">
                <a:solidFill>
                  <a:srgbClr val="333333"/>
                </a:solidFill>
                <a:latin typeface="微软雅黑" panose="020B0503020204020204" pitchFamily="34" charset="-122"/>
                <a:ea typeface="微软雅黑" panose="020B0503020204020204" pitchFamily="34" charset="-122"/>
                <a:cs typeface="Arial" panose="020B0604020202090204" pitchFamily="34" charset="0"/>
              </a:rPr>
              <a:t>Coherence</a:t>
            </a:r>
            <a:r>
              <a:rPr lang="zh-CN" altLang="en-US" sz="2200" b="1">
                <a:solidFill>
                  <a:srgbClr val="333333"/>
                </a:solidFill>
                <a:latin typeface="微软雅黑" panose="020B0503020204020204" pitchFamily="34" charset="-122"/>
                <a:ea typeface="微软雅黑" panose="020B0503020204020204" pitchFamily="34" charset="-122"/>
                <a:cs typeface="Arial" panose="020B0604020202090204" pitchFamily="34" charset="0"/>
              </a:rPr>
              <a:t>：</a:t>
            </a:r>
            <a:r>
              <a:rPr lang="en-US" altLang="zh-CN" sz="2200" b="1">
                <a:solidFill>
                  <a:srgbClr val="333333"/>
                </a:solidFill>
                <a:latin typeface="微软雅黑" panose="020B0503020204020204" pitchFamily="34" charset="-122"/>
                <a:ea typeface="微软雅黑" panose="020B0503020204020204" pitchFamily="34" charset="-122"/>
                <a:cs typeface="Arial" panose="020B0604020202090204" pitchFamily="34" charset="0"/>
              </a:rPr>
              <a:t>ideas are logical and well-organized: easy  to understand</a:t>
            </a:r>
            <a:endParaRPr lang="en-US" altLang="zh-CN" sz="2200">
              <a:solidFill>
                <a:srgbClr val="333333"/>
              </a:solidFill>
              <a:latin typeface="微软雅黑" panose="020B0503020204020204" pitchFamily="34" charset="-122"/>
              <a:ea typeface="微软雅黑" panose="020B0503020204020204" pitchFamily="34" charset="-122"/>
              <a:cs typeface="Arial" panose="020B0604020202090204" pitchFamily="34" charset="0"/>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cs typeface="Arial" panose="020B0604020202090204" pitchFamily="34" charset="0"/>
            </a:endParaRPr>
          </a:p>
          <a:p>
            <a:pPr algn="l">
              <a:lnSpc>
                <a:spcPct val="100000"/>
              </a:lnSpc>
              <a:spcBef>
                <a:spcPct val="0"/>
              </a:spcBef>
              <a:buFontTx/>
              <a:buNone/>
            </a:pPr>
            <a:r>
              <a:rPr lang="en-US" altLang="zh-CN" sz="2200" b="1">
                <a:solidFill>
                  <a:srgbClr val="333333"/>
                </a:solidFill>
                <a:latin typeface="微软雅黑" panose="020B0503020204020204" pitchFamily="34" charset="-122"/>
                <a:ea typeface="微软雅黑" panose="020B0503020204020204" pitchFamily="34" charset="-122"/>
                <a:cs typeface="Arial" panose="020B0604020202090204" pitchFamily="34" charset="0"/>
              </a:rPr>
              <a:t>Cohesive: ideas are closely united</a:t>
            </a:r>
            <a:endParaRPr lang="en-US" altLang="zh-CN" sz="2200" b="1">
              <a:solidFill>
                <a:srgbClr val="333333"/>
              </a:solidFill>
              <a:latin typeface="微软雅黑" panose="020B0503020204020204" pitchFamily="34" charset="-122"/>
              <a:ea typeface="微软雅黑" panose="020B0503020204020204" pitchFamily="34" charset="-122"/>
              <a:cs typeface="Arial" panose="020B0604020202090204" pitchFamily="34" charset="0"/>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en-US" altLang="zh-CN" sz="2200" b="1" u="sng">
              <a:solidFill>
                <a:srgbClr val="333333"/>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endParaRPr lang="en-US" altLang="zh-CN" sz="2200">
              <a:solidFill>
                <a:srgbClr val="333333"/>
              </a:solidFill>
              <a:latin typeface="微软雅黑" panose="020B0503020204020204" pitchFamily="34" charset="-122"/>
              <a:ea typeface="微软雅黑" panose="020B0503020204020204" pitchFamily="34" charset="-122"/>
            </a:endParaRPr>
          </a:p>
        </p:txBody>
      </p:sp>
      <p:sp>
        <p:nvSpPr>
          <p:cNvPr id="47106" name="标题 1"/>
          <p:cNvSpPr txBox="1"/>
          <p:nvPr>
            <p:custDataLst>
              <p:tags r:id="rId1"/>
            </p:custDataLst>
          </p:nvPr>
        </p:nvSpPr>
        <p:spPr bwMode="auto">
          <a:xfrm>
            <a:off x="0" y="74930"/>
            <a:ext cx="8128000" cy="151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kumimoji="1" lang="en-US" altLang="zh-CN" sz="4400">
                <a:solidFill>
                  <a:srgbClr val="002060"/>
                </a:solidFill>
                <a:latin typeface="微软雅黑" panose="020B0503020204020204" pitchFamily="34" charset="-122"/>
                <a:ea typeface="微软雅黑" panose="020B0503020204020204" pitchFamily="34" charset="-122"/>
              </a:rPr>
              <a:t>CC</a:t>
            </a:r>
            <a:r>
              <a:rPr kumimoji="1" lang="zh-CN" altLang="en-US" sz="4400">
                <a:solidFill>
                  <a:srgbClr val="002060"/>
                </a:solidFill>
                <a:latin typeface="微软雅黑" panose="020B0503020204020204" pitchFamily="34" charset="-122"/>
                <a:ea typeface="微软雅黑" panose="020B0503020204020204" pitchFamily="34" charset="-122"/>
              </a:rPr>
              <a:t>：</a:t>
            </a:r>
            <a:r>
              <a:rPr kumimoji="1" lang="en-US" altLang="zh-CN" sz="4400">
                <a:solidFill>
                  <a:srgbClr val="002060"/>
                </a:solidFill>
                <a:latin typeface="微软雅黑" panose="020B0503020204020204" pitchFamily="34" charset="-122"/>
                <a:ea typeface="微软雅黑" panose="020B0503020204020204" pitchFamily="34" charset="-122"/>
              </a:rPr>
              <a:t>Coherence</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&amp;</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Cohesion</a:t>
            </a:r>
            <a:endParaRPr kumimoji="1" lang="en-US" altLang="zh-CN" sz="4400">
              <a:solidFill>
                <a:srgbClr val="00206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400">
                <a:latin typeface="微软雅黑" panose="020B0503020204020204" pitchFamily="34" charset="-122"/>
                <a:ea typeface="微软雅黑" panose="020B0503020204020204" pitchFamily="34" charset="-122"/>
                <a:sym typeface="+mn-ea"/>
              </a:rPr>
              <a:t>(</a:t>
            </a:r>
            <a:r>
              <a:rPr kumimoji="1" lang="zh-CN" altLang="en-US" sz="4400">
                <a:latin typeface="微软雅黑" panose="020B0503020204020204" pitchFamily="34" charset="-122"/>
                <a:ea typeface="微软雅黑" panose="020B0503020204020204" pitchFamily="34" charset="-122"/>
                <a:sym typeface="+mn-ea"/>
              </a:rPr>
              <a:t>连贯和衔接</a:t>
            </a:r>
            <a:r>
              <a:rPr kumimoji="1" lang="en-US" altLang="zh-CN" sz="4400">
                <a:latin typeface="微软雅黑" panose="020B0503020204020204" pitchFamily="34" charset="-122"/>
                <a:ea typeface="微软雅黑" panose="020B0503020204020204" pitchFamily="34" charset="-122"/>
                <a:sym typeface="+mn-ea"/>
              </a:rPr>
              <a:t>)</a:t>
            </a:r>
            <a:endParaRPr kumimoji="1" lang="zh-CN" altLang="en-US" sz="440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xEl>
                                              <p:pRg st="0" end="0"/>
                                            </p:txEl>
                                          </p:spTgt>
                                        </p:tgtEl>
                                        <p:attrNameLst>
                                          <p:attrName>style.visibility</p:attrName>
                                        </p:attrNameLst>
                                      </p:cBhvr>
                                      <p:to>
                                        <p:strVal val="visible"/>
                                      </p:to>
                                    </p:set>
                                    <p:animEffect transition="in" filter="blinds(horizontal)">
                                      <p:cBhvr>
                                        <p:cTn id="7" dur="500"/>
                                        <p:tgtEl>
                                          <p:spTgt spid="48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0">
                                            <p:txEl>
                                              <p:pRg st="2" end="2"/>
                                            </p:txEl>
                                          </p:spTgt>
                                        </p:tgtEl>
                                        <p:attrNameLst>
                                          <p:attrName>style.visibility</p:attrName>
                                        </p:attrNameLst>
                                      </p:cBhvr>
                                      <p:to>
                                        <p:strVal val="visible"/>
                                      </p:to>
                                    </p:set>
                                    <p:animEffect transition="in" filter="blinds(horizontal)">
                                      <p:cBhvr>
                                        <p:cTn id="12" dur="500"/>
                                        <p:tgtEl>
                                          <p:spTgt spid="481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130">
                                            <p:txEl>
                                              <p:pRg st="4" end="4"/>
                                            </p:txEl>
                                          </p:spTgt>
                                        </p:tgtEl>
                                        <p:attrNameLst>
                                          <p:attrName>style.visibility</p:attrName>
                                        </p:attrNameLst>
                                      </p:cBhvr>
                                      <p:to>
                                        <p:strVal val="visible"/>
                                      </p:to>
                                    </p:set>
                                    <p:animEffect transition="in" filter="blinds(horizontal)">
                                      <p:cBhvr>
                                        <p:cTn id="17" dur="500"/>
                                        <p:tgtEl>
                                          <p:spTgt spid="48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txBox="1"/>
          <p:nvPr/>
        </p:nvSpPr>
        <p:spPr bwMode="auto">
          <a:xfrm>
            <a:off x="0" y="74930"/>
            <a:ext cx="8128000" cy="151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kumimoji="1" lang="en-US" altLang="zh-CN" sz="4400">
                <a:solidFill>
                  <a:srgbClr val="002060"/>
                </a:solidFill>
                <a:latin typeface="微软雅黑" panose="020B0503020204020204" pitchFamily="34" charset="-122"/>
                <a:ea typeface="微软雅黑" panose="020B0503020204020204" pitchFamily="34" charset="-122"/>
              </a:rPr>
              <a:t>CC</a:t>
            </a:r>
            <a:r>
              <a:rPr kumimoji="1" lang="zh-CN" altLang="en-US" sz="4400">
                <a:solidFill>
                  <a:srgbClr val="002060"/>
                </a:solidFill>
                <a:latin typeface="微软雅黑" panose="020B0503020204020204" pitchFamily="34" charset="-122"/>
                <a:ea typeface="微软雅黑" panose="020B0503020204020204" pitchFamily="34" charset="-122"/>
              </a:rPr>
              <a:t>：</a:t>
            </a:r>
            <a:r>
              <a:rPr kumimoji="1" lang="en-US" altLang="zh-CN" sz="4400">
                <a:solidFill>
                  <a:srgbClr val="002060"/>
                </a:solidFill>
                <a:latin typeface="微软雅黑" panose="020B0503020204020204" pitchFamily="34" charset="-122"/>
                <a:ea typeface="微软雅黑" panose="020B0503020204020204" pitchFamily="34" charset="-122"/>
              </a:rPr>
              <a:t>Coherence</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&amp;</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Cohesion</a:t>
            </a:r>
            <a:endParaRPr kumimoji="1" lang="en-US" altLang="zh-CN" sz="4400">
              <a:solidFill>
                <a:srgbClr val="00206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400">
                <a:latin typeface="微软雅黑" panose="020B0503020204020204" pitchFamily="34" charset="-122"/>
                <a:ea typeface="微软雅黑" panose="020B0503020204020204" pitchFamily="34" charset="-122"/>
                <a:sym typeface="+mn-ea"/>
              </a:rPr>
              <a:t>(</a:t>
            </a:r>
            <a:r>
              <a:rPr kumimoji="1" lang="zh-CN" altLang="en-US" sz="4400">
                <a:latin typeface="微软雅黑" panose="020B0503020204020204" pitchFamily="34" charset="-122"/>
                <a:ea typeface="微软雅黑" panose="020B0503020204020204" pitchFamily="34" charset="-122"/>
                <a:sym typeface="+mn-ea"/>
              </a:rPr>
              <a:t>连贯和衔接</a:t>
            </a:r>
            <a:r>
              <a:rPr kumimoji="1" lang="en-US" altLang="zh-CN" sz="4400">
                <a:latin typeface="微软雅黑" panose="020B0503020204020204" pitchFamily="34" charset="-122"/>
                <a:ea typeface="微软雅黑" panose="020B0503020204020204" pitchFamily="34" charset="-122"/>
                <a:sym typeface="+mn-ea"/>
              </a:rPr>
              <a:t>)</a:t>
            </a:r>
            <a:endParaRPr kumimoji="1" lang="zh-CN" altLang="en-US" sz="4400">
              <a:solidFill>
                <a:srgbClr val="002060"/>
              </a:solidFill>
              <a:latin typeface="微软雅黑" panose="020B0503020204020204" pitchFamily="34" charset="-122"/>
              <a:ea typeface="微软雅黑" panose="020B0503020204020204" pitchFamily="34" charset="-122"/>
            </a:endParaRPr>
          </a:p>
        </p:txBody>
      </p:sp>
      <p:sp>
        <p:nvSpPr>
          <p:cNvPr id="4" name="Shape 346"/>
          <p:cNvSpPr txBox="1"/>
          <p:nvPr/>
        </p:nvSpPr>
        <p:spPr>
          <a:xfrm>
            <a:off x="95885" y="2001520"/>
            <a:ext cx="11402695" cy="455612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等线"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等线"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等线"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内容连贯、</a:t>
            </a:r>
            <a:r>
              <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逻辑</a:t>
            </a: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清晰</a:t>
            </a:r>
            <a:endPar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endParaRPr>
          </a:p>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有效使用</a:t>
            </a:r>
            <a:r>
              <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衔接手段</a:t>
            </a: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和</a:t>
            </a:r>
            <a:r>
              <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指代手段</a:t>
            </a:r>
            <a:endPar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endParaRPr>
          </a:p>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有效地进行</a:t>
            </a:r>
            <a:r>
              <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分段</a:t>
            </a:r>
            <a:endPar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endParaRPr>
          </a:p>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使用</a:t>
            </a:r>
            <a:r>
              <a:rPr lang="zh-CN" altLang="en-US" dirty="0">
                <a:highlight>
                  <a:srgbClr val="FFFF00"/>
                </a:highlight>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上下义词</a:t>
            </a:r>
            <a:r>
              <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rPr>
              <a:t>进行替换</a:t>
            </a:r>
            <a:endPar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endParaRPr>
          </a:p>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endParaRPr lang="zh-CN" altLang="en-US" dirty="0">
              <a:latin typeface="微软雅黑" panose="020B0503020204020204" pitchFamily="34" charset="-122"/>
              <a:ea typeface="微软雅黑" panose="020B0503020204020204" pitchFamily="34" charset="-122"/>
              <a:cs typeface="Songti SC Black" panose="02010800040101010101" charset="-122"/>
              <a:sym typeface="Songti SC Regular" panose="02010800040101010101" charset="-122"/>
            </a:endParaRPr>
          </a:p>
          <a:p>
            <a:pPr algn="l">
              <a:lnSpc>
                <a:spcPct val="100000"/>
              </a:lnSpc>
              <a:spcBef>
                <a:spcPct val="0"/>
              </a:spcBef>
              <a:buFontTx/>
              <a:buNone/>
            </a:pPr>
            <a:r>
              <a:rPr lang="en-US" altLang="zh-CN" b="1">
                <a:solidFill>
                  <a:srgbClr val="00B050"/>
                </a:solidFill>
                <a:latin typeface="微软雅黑" panose="020B0503020204020204" pitchFamily="34" charset="-122"/>
                <a:ea typeface="微软雅黑" panose="020B0503020204020204" pitchFamily="34" charset="-122"/>
                <a:sym typeface="+mn-ea"/>
              </a:rPr>
              <a:t>Tip:</a:t>
            </a:r>
            <a:r>
              <a:rPr lang="zh-CN" altLang="en-US" b="1">
                <a:solidFill>
                  <a:srgbClr val="00B050"/>
                </a:solidFill>
                <a:latin typeface="微软雅黑" panose="020B0503020204020204" pitchFamily="34" charset="-122"/>
                <a:ea typeface="微软雅黑" panose="020B0503020204020204" pitchFamily="34" charset="-122"/>
                <a:sym typeface="+mn-ea"/>
              </a:rPr>
              <a:t>逻辑连接词不意味着文章有逻辑，但是要先学会正确使用它们；</a:t>
            </a:r>
            <a:endParaRPr lang="en-US" altLang="zh-CN" b="1">
              <a:solidFill>
                <a:srgbClr val="00B050"/>
              </a:solidFill>
              <a:latin typeface="微软雅黑" panose="020B0503020204020204" pitchFamily="34" charset="-122"/>
              <a:ea typeface="微软雅黑" panose="020B0503020204020204" pitchFamily="34" charset="-122"/>
            </a:endParaRPr>
          </a:p>
          <a:p>
            <a:pPr algn="l">
              <a:lnSpc>
                <a:spcPct val="100000"/>
              </a:lnSpc>
              <a:spcBef>
                <a:spcPct val="0"/>
              </a:spcBef>
              <a:buFontTx/>
              <a:buNone/>
            </a:pPr>
            <a:r>
              <a:rPr lang="zh-CN" altLang="en-US" b="1">
                <a:solidFill>
                  <a:srgbClr val="00B050"/>
                </a:solidFill>
                <a:latin typeface="微软雅黑" panose="020B0503020204020204" pitchFamily="34" charset="-122"/>
                <a:ea typeface="微软雅黑" panose="020B0503020204020204" pitchFamily="34" charset="-122"/>
                <a:sym typeface="+mn-ea"/>
              </a:rPr>
              <a:t>文章逻辑性很大程度取决于句子内部的联系</a:t>
            </a:r>
            <a:endParaRPr lang="zh-CN" altLang="en-US" b="1">
              <a:solidFill>
                <a:srgbClr val="00B050"/>
              </a:solidFill>
              <a:latin typeface="微软雅黑" panose="020B0503020204020204" pitchFamily="34" charset="-122"/>
              <a:ea typeface="微软雅黑" panose="020B0503020204020204" pitchFamily="34" charset="-122"/>
            </a:endParaRPr>
          </a:p>
          <a:p>
            <a:pPr marL="725805" indent="-725805">
              <a:lnSpc>
                <a:spcPct val="150000"/>
              </a:lnSpc>
              <a:spcBef>
                <a:spcPts val="845"/>
              </a:spcBef>
              <a:buFontTx/>
              <a:buAutoNum type="arabicPeriod"/>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endParaRPr lang="zh-CN" altLang="en-US" b="1" dirty="0">
              <a:solidFill>
                <a:schemeClr val="accent4">
                  <a:hueOff val="384618"/>
                  <a:satOff val="3869"/>
                  <a:lumOff val="5802"/>
                </a:schemeClr>
              </a:solidFill>
              <a:latin typeface="Songti SC Black" panose="02010800040101010101" charset="-122"/>
              <a:ea typeface="Songti SC Black" panose="02010800040101010101" charset="-122"/>
              <a:cs typeface="Songti SC Black" panose="02010800040101010101" charset="-122"/>
              <a:sym typeface="Songti SC Regular" panose="02010800040101010101" charset="-122"/>
            </a:endParaRPr>
          </a:p>
          <a:p>
            <a:pPr marL="0" indent="0">
              <a:lnSpc>
                <a:spcPct val="150000"/>
              </a:lnSpc>
              <a:spcBef>
                <a:spcPts val="845"/>
              </a:spcBef>
              <a:buFont typeface="Arial" panose="020B0604020202090204" pitchFamily="34" charset="0"/>
              <a:buNone/>
              <a:defRPr>
                <a:latin typeface="Songti SC Regular" panose="02010800040101010101" charset="-122"/>
                <a:ea typeface="Songti SC Regular" panose="02010800040101010101" charset="-122"/>
                <a:cs typeface="Songti SC Regular" panose="02010800040101010101" charset="-122"/>
                <a:sym typeface="Songti SC Regular" panose="02010800040101010101" charset="-122"/>
              </a:defRPr>
            </a:pPr>
            <a:endParaRPr lang="zh-CN" altLang="en-US" b="1" dirty="0">
              <a:solidFill>
                <a:schemeClr val="accent4">
                  <a:hueOff val="384618"/>
                  <a:satOff val="3869"/>
                  <a:lumOff val="5802"/>
                </a:schemeClr>
              </a:solidFill>
              <a:latin typeface="Songti SC Black" panose="02010800040101010101" charset="-122"/>
              <a:ea typeface="Songti SC Black" panose="02010800040101010101" charset="-122"/>
              <a:cs typeface="Songti SC Black" panose="02010800040101010101" charset="-122"/>
              <a:sym typeface="Songti SC Regular"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文本框 2"/>
          <p:cNvSpPr txBox="1">
            <a:spLocks noChangeArrowheads="1"/>
          </p:cNvSpPr>
          <p:nvPr/>
        </p:nvSpPr>
        <p:spPr bwMode="auto">
          <a:xfrm>
            <a:off x="550863" y="1267778"/>
            <a:ext cx="11017250" cy="518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a:lnSpc>
                <a:spcPct val="150000"/>
              </a:lnSpc>
              <a:spcBef>
                <a:spcPct val="0"/>
              </a:spcBef>
              <a:buFontTx/>
              <a:buNone/>
            </a:pPr>
            <a:r>
              <a:rPr kumimoji="1" lang="en-US" altLang="zh-CN">
                <a:latin typeface="微软雅黑" panose="020B0503020204020204" pitchFamily="34" charset="-122"/>
                <a:ea typeface="微软雅黑" panose="020B0503020204020204" pitchFamily="34" charset="-122"/>
              </a:rPr>
              <a:t>Decreasing birth rates can be attributed to two main factors, namely: availability of family planning a</a:t>
            </a:r>
            <a:r>
              <a:rPr kumimoji="1" lang="en-US" altLang="zh-CN">
                <a:latin typeface="微软雅黑" panose="020B0503020204020204" pitchFamily="34" charset="-122"/>
                <a:ea typeface="微软雅黑" panose="020B0503020204020204" pitchFamily="34" charset="-122"/>
              </a:rPr>
              <a:t>nd changes in how people feel about work and family. These</a:t>
            </a:r>
            <a:r>
              <a:rPr kumimoji="1" lang="en-US" altLang="zh-CN">
                <a:latin typeface="微软雅黑" panose="020B0503020204020204" pitchFamily="34" charset="-122"/>
                <a:ea typeface="微软雅黑" panose="020B0503020204020204" pitchFamily="34" charset="-122"/>
              </a:rPr>
              <a:t> changes include greater career aspirations among women, a tendency to delay marriage, and a preference for smaller families. Lower mortality, on the other hand, is due to increased longevity, which results from improved health care and better living conditions.</a:t>
            </a:r>
            <a:endParaRPr kumimoji="1"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51180" y="1844040"/>
            <a:ext cx="1643380" cy="914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a:highlight>
                  <a:srgbClr val="FFFF00"/>
                </a:highlight>
              </a:rPr>
              <a:t>“也就是”</a:t>
            </a:r>
            <a:endParaRPr kumimoji="1" lang="zh-CN" altLang="en-US">
              <a:highlight>
                <a:srgbClr val="FFFF00"/>
              </a:highlight>
            </a:endParaRPr>
          </a:p>
          <a:p>
            <a:pPr algn="ctr">
              <a:defRPr/>
            </a:pPr>
            <a:endParaRPr kumimoji="1" lang="zh-CN" altLang="en-US"/>
          </a:p>
          <a:p>
            <a:pPr algn="ctr">
              <a:defRPr/>
            </a:pPr>
            <a:endParaRPr kumimoji="1" lang="zh-CN" altLang="en-US"/>
          </a:p>
        </p:txBody>
      </p:sp>
      <p:sp>
        <p:nvSpPr>
          <p:cNvPr id="5" name="椭圆 4"/>
          <p:cNvSpPr/>
          <p:nvPr/>
        </p:nvSpPr>
        <p:spPr>
          <a:xfrm>
            <a:off x="7175500" y="2491740"/>
            <a:ext cx="2952750" cy="914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a:highlight>
                  <a:srgbClr val="FFFF00"/>
                </a:highlight>
              </a:rPr>
              <a:t>指代</a:t>
            </a:r>
            <a:endParaRPr kumimoji="1" lang="en-US" altLang="zh-CN"/>
          </a:p>
          <a:p>
            <a:pPr algn="ctr">
              <a:defRPr/>
            </a:pPr>
            <a:endParaRPr kumimoji="1" lang="en-US" altLang="zh-CN"/>
          </a:p>
        </p:txBody>
      </p:sp>
      <p:sp>
        <p:nvSpPr>
          <p:cNvPr id="6" name="椭圆 5"/>
          <p:cNvSpPr/>
          <p:nvPr/>
        </p:nvSpPr>
        <p:spPr>
          <a:xfrm>
            <a:off x="2352040" y="3931603"/>
            <a:ext cx="1223963" cy="66198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sp>
        <p:nvSpPr>
          <p:cNvPr id="7" name="椭圆 6"/>
          <p:cNvSpPr/>
          <p:nvPr/>
        </p:nvSpPr>
        <p:spPr>
          <a:xfrm>
            <a:off x="2284413" y="4593590"/>
            <a:ext cx="3811587" cy="6858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a:highlight>
                  <a:srgbClr val="FFFF00"/>
                </a:highlight>
              </a:rPr>
              <a:t>转折关系</a:t>
            </a:r>
            <a:endParaRPr kumimoji="1" lang="zh-CN" altLang="en-US">
              <a:highlight>
                <a:srgbClr val="FFFF00"/>
              </a:highlight>
            </a:endParaRPr>
          </a:p>
          <a:p>
            <a:pPr algn="ctr">
              <a:defRPr/>
            </a:pPr>
            <a:endParaRPr kumimoji="1" lang="zh-CN" altLang="en-US"/>
          </a:p>
          <a:p>
            <a:pPr algn="ctr">
              <a:defRPr/>
            </a:pPr>
            <a:endParaRPr kumimoji="1" lang="zh-CN" altLang="en-US"/>
          </a:p>
        </p:txBody>
      </p:sp>
      <p:sp>
        <p:nvSpPr>
          <p:cNvPr id="8" name="椭圆 7"/>
          <p:cNvSpPr/>
          <p:nvPr/>
        </p:nvSpPr>
        <p:spPr>
          <a:xfrm>
            <a:off x="335280" y="5085715"/>
            <a:ext cx="1572895" cy="660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a:highlight>
                  <a:srgbClr val="FFFF00"/>
                </a:highlight>
              </a:rPr>
              <a:t>关系代词</a:t>
            </a:r>
            <a:endParaRPr kumimoji="1" lang="zh-CN" altLang="en-US">
              <a:highlight>
                <a:srgbClr val="FFFF00"/>
              </a:highlight>
            </a:endParaRPr>
          </a:p>
          <a:p>
            <a:pPr algn="ctr">
              <a:defRPr/>
            </a:pPr>
            <a:endParaRPr kumimoji="1" lang="zh-CN" altLang="en-US">
              <a:highlight>
                <a:srgbClr val="FFFF00"/>
              </a:highlight>
            </a:endParaRPr>
          </a:p>
        </p:txBody>
      </p:sp>
      <p:sp>
        <p:nvSpPr>
          <p:cNvPr id="9" name="椭圆 8"/>
          <p:cNvSpPr/>
          <p:nvPr/>
        </p:nvSpPr>
        <p:spPr>
          <a:xfrm>
            <a:off x="8111808" y="5157470"/>
            <a:ext cx="1223962" cy="660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sp>
        <p:nvSpPr>
          <p:cNvPr id="47106" name="标题 1"/>
          <p:cNvSpPr txBox="1"/>
          <p:nvPr>
            <p:custDataLst>
              <p:tags r:id="rId1"/>
            </p:custDataLst>
          </p:nvPr>
        </p:nvSpPr>
        <p:spPr bwMode="auto">
          <a:xfrm>
            <a:off x="0" y="74930"/>
            <a:ext cx="8128000" cy="151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kumimoji="1" lang="en-US" altLang="zh-CN" sz="4400">
                <a:solidFill>
                  <a:srgbClr val="002060"/>
                </a:solidFill>
                <a:latin typeface="微软雅黑" panose="020B0503020204020204" pitchFamily="34" charset="-122"/>
                <a:ea typeface="微软雅黑" panose="020B0503020204020204" pitchFamily="34" charset="-122"/>
              </a:rPr>
              <a:t>CC</a:t>
            </a:r>
            <a:r>
              <a:rPr kumimoji="1" lang="zh-CN" altLang="en-US" sz="4400">
                <a:solidFill>
                  <a:srgbClr val="002060"/>
                </a:solidFill>
                <a:latin typeface="微软雅黑" panose="020B0503020204020204" pitchFamily="34" charset="-122"/>
                <a:ea typeface="微软雅黑" panose="020B0503020204020204" pitchFamily="34" charset="-122"/>
              </a:rPr>
              <a:t>：</a:t>
            </a:r>
            <a:r>
              <a:rPr kumimoji="1" lang="en-US" altLang="zh-CN" sz="4400">
                <a:solidFill>
                  <a:srgbClr val="002060"/>
                </a:solidFill>
                <a:latin typeface="微软雅黑" panose="020B0503020204020204" pitchFamily="34" charset="-122"/>
                <a:ea typeface="微软雅黑" panose="020B0503020204020204" pitchFamily="34" charset="-122"/>
              </a:rPr>
              <a:t>Coherence</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&amp;</a:t>
            </a:r>
            <a:r>
              <a:rPr kumimoji="1" lang="zh-CN" altLang="en-US" sz="4400">
                <a:solidFill>
                  <a:srgbClr val="002060"/>
                </a:solidFill>
                <a:latin typeface="微软雅黑" panose="020B0503020204020204" pitchFamily="34" charset="-122"/>
                <a:ea typeface="微软雅黑" panose="020B0503020204020204" pitchFamily="34" charset="-122"/>
              </a:rPr>
              <a:t> </a:t>
            </a:r>
            <a:r>
              <a:rPr kumimoji="1" lang="en-US" altLang="zh-CN" sz="4400">
                <a:solidFill>
                  <a:srgbClr val="002060"/>
                </a:solidFill>
                <a:latin typeface="微软雅黑" panose="020B0503020204020204" pitchFamily="34" charset="-122"/>
                <a:ea typeface="微软雅黑" panose="020B0503020204020204" pitchFamily="34" charset="-122"/>
              </a:rPr>
              <a:t>Cohesion</a:t>
            </a:r>
            <a:endParaRPr kumimoji="1" lang="en-US" altLang="zh-CN" sz="4400">
              <a:solidFill>
                <a:srgbClr val="00206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400">
                <a:latin typeface="微软雅黑" panose="020B0503020204020204" pitchFamily="34" charset="-122"/>
                <a:ea typeface="微软雅黑" panose="020B0503020204020204" pitchFamily="34" charset="-122"/>
                <a:sym typeface="+mn-ea"/>
              </a:rPr>
              <a:t>(</a:t>
            </a:r>
            <a:r>
              <a:rPr kumimoji="1" lang="zh-CN" altLang="en-US" sz="4400">
                <a:latin typeface="微软雅黑" panose="020B0503020204020204" pitchFamily="34" charset="-122"/>
                <a:ea typeface="微软雅黑" panose="020B0503020204020204" pitchFamily="34" charset="-122"/>
                <a:sym typeface="+mn-ea"/>
              </a:rPr>
              <a:t>连贯和衔接</a:t>
            </a:r>
            <a:r>
              <a:rPr kumimoji="1" lang="en-US" altLang="zh-CN" sz="4400">
                <a:latin typeface="微软雅黑" panose="020B0503020204020204" pitchFamily="34" charset="-122"/>
                <a:ea typeface="微软雅黑" panose="020B0503020204020204" pitchFamily="34" charset="-122"/>
                <a:sym typeface="+mn-ea"/>
              </a:rPr>
              <a:t>)</a:t>
            </a:r>
            <a:endParaRPr kumimoji="1" lang="zh-CN" altLang="en-US" sz="4400">
              <a:solidFill>
                <a:srgbClr val="002060"/>
              </a:solidFill>
              <a:latin typeface="微软雅黑" panose="020B0503020204020204" pitchFamily="34" charset="-122"/>
              <a:ea typeface="微软雅黑" panose="020B0503020204020204" pitchFamily="34" charset="-122"/>
            </a:endParaRPr>
          </a:p>
        </p:txBody>
      </p:sp>
      <p:sp>
        <p:nvSpPr>
          <p:cNvPr id="2" name="椭圆 1"/>
          <p:cNvSpPr/>
          <p:nvPr>
            <p:custDataLst>
              <p:tags r:id="rId2"/>
            </p:custDataLst>
          </p:nvPr>
        </p:nvSpPr>
        <p:spPr>
          <a:xfrm>
            <a:off x="7392035" y="1988820"/>
            <a:ext cx="1572895" cy="660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anchor="ctr"/>
          <a:p>
            <a:pPr algn="ctr">
              <a:defRPr/>
            </a:pPr>
            <a:r>
              <a:rPr kumimoji="1" lang="zh-CN" altLang="en-US">
                <a:highlight>
                  <a:srgbClr val="FFFF00"/>
                </a:highlight>
              </a:rPr>
              <a:t>并列连词</a:t>
            </a:r>
            <a:endParaRPr kumimoji="1" lang="zh-CN" altLang="en-US">
              <a:highlight>
                <a:srgbClr val="FFFF00"/>
              </a:highlight>
            </a:endParaRPr>
          </a:p>
          <a:p>
            <a:pPr algn="ctr">
              <a:defRPr/>
            </a:pPr>
            <a:endParaRPr kumimoji="1" lang="zh-CN" altLang="en-US">
              <a:highlight>
                <a:srgbClr val="FFFF00"/>
              </a:highlight>
            </a:endParaRPr>
          </a:p>
          <a:p>
            <a:pPr algn="ctr">
              <a:defRPr/>
            </a:pPr>
            <a:endParaRPr kumimoji="1" lang="zh-CN" altLang="en-US">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711450" y="1101725"/>
            <a:ext cx="7235825"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727575" y="2420938"/>
            <a:ext cx="936625" cy="28733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90204" pitchFamily="34" charset="0"/>
              <a:buNone/>
              <a:defRPr/>
            </a:pPr>
            <a:endParaRPr lang="en-GB"/>
          </a:p>
        </p:txBody>
      </p:sp>
      <p:sp>
        <p:nvSpPr>
          <p:cNvPr id="7" name="矩形 6"/>
          <p:cNvSpPr/>
          <p:nvPr/>
        </p:nvSpPr>
        <p:spPr>
          <a:xfrm>
            <a:off x="3000375" y="3376613"/>
            <a:ext cx="6119813" cy="77311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90204" pitchFamily="34" charset="0"/>
              <a:buNone/>
              <a:defRPr/>
            </a:pPr>
            <a:endParaRPr lang="en-GB"/>
          </a:p>
        </p:txBody>
      </p:sp>
      <p:sp>
        <p:nvSpPr>
          <p:cNvPr id="8" name="矩形 7"/>
          <p:cNvSpPr/>
          <p:nvPr/>
        </p:nvSpPr>
        <p:spPr>
          <a:xfrm>
            <a:off x="3000375" y="4230688"/>
            <a:ext cx="4586288" cy="31432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90204" pitchFamily="34" charset="0"/>
              <a:buNone/>
              <a:defRPr/>
            </a:pPr>
            <a:endParaRPr lang="en-GB"/>
          </a:p>
        </p:txBody>
      </p:sp>
      <p:sp>
        <p:nvSpPr>
          <p:cNvPr id="10" name="矩形 9"/>
          <p:cNvSpPr/>
          <p:nvPr/>
        </p:nvSpPr>
        <p:spPr>
          <a:xfrm>
            <a:off x="2782888" y="4900613"/>
            <a:ext cx="1152525" cy="32861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90204" pitchFamily="34" charset="0"/>
              <a:buNone/>
              <a:defRPr/>
            </a:pPr>
            <a:endParaRPr lang="en-GB"/>
          </a:p>
        </p:txBody>
      </p:sp>
      <p:sp>
        <p:nvSpPr>
          <p:cNvPr id="11" name="矩形 10"/>
          <p:cNvSpPr/>
          <p:nvPr/>
        </p:nvSpPr>
        <p:spPr>
          <a:xfrm>
            <a:off x="6392863" y="4913313"/>
            <a:ext cx="1431925" cy="31591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90204" pitchFamily="34" charset="0"/>
              <a:buNone/>
              <a:defRPr/>
            </a:pPr>
            <a:endParaRPr lang="en-GB"/>
          </a:p>
        </p:txBody>
      </p:sp>
      <p:sp>
        <p:nvSpPr>
          <p:cNvPr id="12" name="矩形 11"/>
          <p:cNvSpPr/>
          <p:nvPr/>
        </p:nvSpPr>
        <p:spPr>
          <a:xfrm>
            <a:off x="3905250" y="5468938"/>
            <a:ext cx="895350" cy="32861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l" rtl="0" fontAlgn="base">
              <a:spcBef>
                <a:spcPct val="0"/>
              </a:spcBef>
              <a:spcAft>
                <a:spcPct val="0"/>
              </a:spcAft>
              <a:buFont typeface="Arial" panose="020B0604020202090204" pitchFamily="34" charset="0"/>
              <a:defRPr kern="1200">
                <a:solidFill>
                  <a:schemeClr val="dk1"/>
                </a:solidFill>
                <a:latin typeface="+mn-lt"/>
                <a:ea typeface="+mn-ea"/>
                <a:cs typeface="+mn-cs"/>
              </a:defRPr>
            </a:lvl1pPr>
            <a:lvl2pPr marL="457200" algn="l" rtl="0" fontAlgn="base">
              <a:spcBef>
                <a:spcPct val="0"/>
              </a:spcBef>
              <a:spcAft>
                <a:spcPct val="0"/>
              </a:spcAft>
              <a:buFont typeface="Arial" panose="020B0604020202090204" pitchFamily="34" charset="0"/>
              <a:defRPr kern="1200">
                <a:solidFill>
                  <a:schemeClr val="dk1"/>
                </a:solidFill>
                <a:latin typeface="+mn-lt"/>
                <a:ea typeface="+mn-ea"/>
                <a:cs typeface="+mn-cs"/>
              </a:defRPr>
            </a:lvl2pPr>
            <a:lvl3pPr marL="914400" algn="l" rtl="0" fontAlgn="base">
              <a:spcBef>
                <a:spcPct val="0"/>
              </a:spcBef>
              <a:spcAft>
                <a:spcPct val="0"/>
              </a:spcAft>
              <a:buFont typeface="Arial" panose="020B0604020202090204" pitchFamily="34" charset="0"/>
              <a:defRPr kern="1200">
                <a:solidFill>
                  <a:schemeClr val="dk1"/>
                </a:solidFill>
                <a:latin typeface="+mn-lt"/>
                <a:ea typeface="+mn-ea"/>
                <a:cs typeface="+mn-cs"/>
              </a:defRPr>
            </a:lvl3pPr>
            <a:lvl4pPr marL="1371600" algn="l" rtl="0" fontAlgn="base">
              <a:spcBef>
                <a:spcPct val="0"/>
              </a:spcBef>
              <a:spcAft>
                <a:spcPct val="0"/>
              </a:spcAft>
              <a:buFont typeface="Arial" panose="020B0604020202090204" pitchFamily="34" charset="0"/>
              <a:defRPr kern="1200">
                <a:solidFill>
                  <a:schemeClr val="dk1"/>
                </a:solidFill>
                <a:latin typeface="+mn-lt"/>
                <a:ea typeface="+mn-ea"/>
                <a:cs typeface="+mn-cs"/>
              </a:defRPr>
            </a:lvl4pPr>
            <a:lvl5pPr marL="1828800" algn="l" rtl="0" fontAlgn="base">
              <a:spcBef>
                <a:spcPct val="0"/>
              </a:spcBef>
              <a:spcAft>
                <a:spcPct val="0"/>
              </a:spcAft>
              <a:buFont typeface="Arial" panose="020B0604020202090204" pitchFamily="34" charset="0"/>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eaLnBrk="1" hangingPunct="1">
              <a:defRPr/>
            </a:pPr>
            <a:endParaRPr lang="en-GB"/>
          </a:p>
        </p:txBody>
      </p:sp>
      <p:cxnSp>
        <p:nvCxnSpPr>
          <p:cNvPr id="14" name="直线箭头连接符 13"/>
          <p:cNvCxnSpPr/>
          <p:nvPr/>
        </p:nvCxnSpPr>
        <p:spPr>
          <a:xfrm flipV="1">
            <a:off x="5362575" y="1992313"/>
            <a:ext cx="614363" cy="357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7523163" y="2962275"/>
            <a:ext cx="479425" cy="3317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2268538" y="4594225"/>
            <a:ext cx="406400" cy="319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7689850" y="4371975"/>
            <a:ext cx="493713" cy="123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7415213" y="5354638"/>
            <a:ext cx="495300" cy="123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a:off x="4843463" y="5673725"/>
            <a:ext cx="495300" cy="123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a:spLocks noChangeArrowheads="1"/>
          </p:cNvSpPr>
          <p:nvPr/>
        </p:nvSpPr>
        <p:spPr bwMode="auto">
          <a:xfrm>
            <a:off x="6008688" y="1736725"/>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时间要求</a:t>
            </a:r>
            <a:endParaRPr lang="en-GB" altLang="zh-CN" sz="1800" b="1">
              <a:solidFill>
                <a:srgbClr val="FF0000"/>
              </a:solidFill>
              <a:latin typeface="Arial" panose="020B0604020202090204" pitchFamily="34" charset="0"/>
            </a:endParaRPr>
          </a:p>
        </p:txBody>
      </p:sp>
      <p:sp>
        <p:nvSpPr>
          <p:cNvPr id="35" name="文本框 34"/>
          <p:cNvSpPr txBox="1">
            <a:spLocks noChangeArrowheads="1"/>
          </p:cNvSpPr>
          <p:nvPr/>
        </p:nvSpPr>
        <p:spPr bwMode="auto">
          <a:xfrm>
            <a:off x="7953375" y="2590800"/>
            <a:ext cx="1166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题目话题</a:t>
            </a:r>
            <a:endParaRPr lang="en-GB" altLang="zh-CN" sz="1800" b="1">
              <a:solidFill>
                <a:srgbClr val="FF0000"/>
              </a:solidFill>
              <a:latin typeface="Arial" panose="020B0604020202090204" pitchFamily="34" charset="0"/>
            </a:endParaRPr>
          </a:p>
        </p:txBody>
      </p:sp>
      <p:sp>
        <p:nvSpPr>
          <p:cNvPr id="36" name="文本框 35"/>
          <p:cNvSpPr txBox="1">
            <a:spLocks noChangeArrowheads="1"/>
          </p:cNvSpPr>
          <p:nvPr/>
        </p:nvSpPr>
        <p:spPr bwMode="auto">
          <a:xfrm>
            <a:off x="8183563" y="43116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题目要求</a:t>
            </a:r>
            <a:endParaRPr lang="en-GB" altLang="zh-CN" sz="1800" b="1">
              <a:solidFill>
                <a:srgbClr val="FF0000"/>
              </a:solidFill>
              <a:latin typeface="Arial" panose="020B0604020202090204" pitchFamily="34" charset="0"/>
            </a:endParaRPr>
          </a:p>
        </p:txBody>
      </p:sp>
      <p:sp>
        <p:nvSpPr>
          <p:cNvPr id="37" name="文本框 36"/>
          <p:cNvSpPr txBox="1">
            <a:spLocks noChangeArrowheads="1"/>
          </p:cNvSpPr>
          <p:nvPr/>
        </p:nvSpPr>
        <p:spPr bwMode="auto">
          <a:xfrm>
            <a:off x="1493838" y="4224338"/>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内容要求</a:t>
            </a:r>
            <a:endParaRPr lang="en-GB" altLang="zh-CN" sz="1800" b="1">
              <a:solidFill>
                <a:srgbClr val="FF0000"/>
              </a:solidFill>
              <a:latin typeface="Arial" panose="020B0604020202090204" pitchFamily="34" charset="0"/>
            </a:endParaRPr>
          </a:p>
        </p:txBody>
      </p:sp>
      <p:sp>
        <p:nvSpPr>
          <p:cNvPr id="38" name="文本框 37"/>
          <p:cNvSpPr txBox="1">
            <a:spLocks noChangeArrowheads="1"/>
          </p:cNvSpPr>
          <p:nvPr/>
        </p:nvSpPr>
        <p:spPr bwMode="auto">
          <a:xfrm>
            <a:off x="7912100" y="532288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内容要求</a:t>
            </a:r>
            <a:endParaRPr lang="en-GB" altLang="zh-CN" sz="1800" b="1">
              <a:solidFill>
                <a:srgbClr val="FF0000"/>
              </a:solidFill>
              <a:latin typeface="Arial" panose="020B0604020202090204" pitchFamily="34" charset="0"/>
            </a:endParaRPr>
          </a:p>
        </p:txBody>
      </p:sp>
      <p:sp>
        <p:nvSpPr>
          <p:cNvPr id="39" name="文本框 38"/>
          <p:cNvSpPr txBox="1">
            <a:spLocks noChangeArrowheads="1"/>
          </p:cNvSpPr>
          <p:nvPr/>
        </p:nvSpPr>
        <p:spPr bwMode="auto">
          <a:xfrm>
            <a:off x="5302250" y="5632450"/>
            <a:ext cx="1166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 typeface="Arial" panose="020B0604020202090204" pitchFamily="34" charset="0"/>
              <a:buNone/>
            </a:pPr>
            <a:r>
              <a:rPr lang="zh-CN" altLang="en-US" sz="1800" b="1">
                <a:solidFill>
                  <a:srgbClr val="FF0000"/>
                </a:solidFill>
                <a:latin typeface="Arial" panose="020B0604020202090204" pitchFamily="34" charset="0"/>
              </a:rPr>
              <a:t>字数要求</a:t>
            </a:r>
            <a:endParaRPr lang="en-GB" altLang="zh-CN" sz="1800" b="1">
              <a:solidFill>
                <a:srgbClr val="FF0000"/>
              </a:solidFill>
              <a:latin typeface="Arial" panose="020B0604020202090204" pitchFamily="34" charset="0"/>
            </a:endParaRPr>
          </a:p>
        </p:txBody>
      </p:sp>
      <p:sp>
        <p:nvSpPr>
          <p:cNvPr id="17428" name="TextBox 3"/>
          <p:cNvSpPr txBox="1">
            <a:spLocks noChangeArrowheads="1"/>
          </p:cNvSpPr>
          <p:nvPr/>
        </p:nvSpPr>
        <p:spPr bwMode="auto">
          <a:xfrm>
            <a:off x="5159375" y="765175"/>
            <a:ext cx="66976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3600" b="1">
                <a:solidFill>
                  <a:srgbClr val="002060"/>
                </a:solidFill>
                <a:latin typeface="微软雅黑" panose="020B0503020204020204" pitchFamily="34" charset="-122"/>
                <a:ea typeface="微软雅黑" panose="020B0503020204020204" pitchFamily="34" charset="-122"/>
              </a:rPr>
              <a:t>大作文</a:t>
            </a:r>
            <a:endParaRPr lang="en-GB" altLang="zh-CN" sz="3600" b="1">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34" grpId="0"/>
      <p:bldP spid="35" grpId="0"/>
      <p:bldP spid="36" grpId="0"/>
      <p:bldP spid="37"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hape 365"/>
          <p:cNvSpPr>
            <a:spLocks noGrp="1"/>
          </p:cNvSpPr>
          <p:nvPr>
            <p:ph type="title"/>
          </p:nvPr>
        </p:nvSpPr>
        <p:spPr>
          <a:xfrm>
            <a:off x="1708150" y="548958"/>
            <a:ext cx="8775700" cy="382587"/>
          </a:xfrm>
        </p:spPr>
        <p:txBody>
          <a:bodyPr/>
          <a:lstStyle/>
          <a:p>
            <a:pPr defTabSz="1170305"/>
            <a:r>
              <a:rPr lang="zh-CN" altLang="zh-CN" sz="2400" b="1">
                <a:solidFill>
                  <a:srgbClr val="00B050"/>
                </a:solidFill>
                <a:latin typeface="微软雅黑" panose="020B0503020204020204" pitchFamily="34" charset="-122"/>
                <a:ea typeface="微软雅黑" panose="020B0503020204020204" pitchFamily="34" charset="-122"/>
                <a:cs typeface="黑体" panose="02010609060101010101" pitchFamily="49" charset="-122"/>
                <a:sym typeface="Songti SC Bold" panose="02010800040101010101" pitchFamily="2" charset="-122"/>
              </a:rPr>
              <a:t>逻辑连接词 </a:t>
            </a:r>
            <a:endParaRPr lang="zh-CN" altLang="zh-CN" sz="2400" b="1">
              <a:solidFill>
                <a:srgbClr val="00B050"/>
              </a:solidFill>
              <a:latin typeface="微软雅黑" panose="020B0503020204020204" pitchFamily="34" charset="-122"/>
              <a:ea typeface="微软雅黑" panose="020B0503020204020204" pitchFamily="34" charset="-122"/>
              <a:cs typeface="黑体" panose="02010609060101010101" pitchFamily="49" charset="-122"/>
              <a:sym typeface="Songti SC Bold" panose="02010800040101010101" pitchFamily="2" charset="-122"/>
            </a:endParaRPr>
          </a:p>
        </p:txBody>
      </p:sp>
      <p:sp>
        <p:nvSpPr>
          <p:cNvPr id="54274" name="Shape 366"/>
          <p:cNvSpPr>
            <a:spLocks noGrp="1"/>
          </p:cNvSpPr>
          <p:nvPr>
            <p:ph type="body" idx="1"/>
          </p:nvPr>
        </p:nvSpPr>
        <p:spPr>
          <a:xfrm>
            <a:off x="1802130" y="931545"/>
            <a:ext cx="8776970" cy="5992495"/>
          </a:xfrm>
        </p:spPr>
        <p:txBody>
          <a:bodyPr/>
          <a:lstStyle/>
          <a:p>
            <a:pPr marL="0" indent="0">
              <a:lnSpc>
                <a:spcPct val="80000"/>
              </a:lnSpc>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1. </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因果关系</a:t>
            </a:r>
            <a:endPar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1</a:t>
            </a:r>
            <a:r>
              <a:rPr lang="zh-CN" altLang="en-US" sz="2000">
                <a:latin typeface="微软雅黑" panose="020B0503020204020204" pitchFamily="34" charset="-122"/>
                <a:ea typeface="微软雅黑" panose="020B0503020204020204" pitchFamily="34" charset="-122"/>
                <a:cs typeface="黑体" panose="02010609060101010101" pitchFamily="49" charset="-122"/>
              </a:rPr>
              <a:t>）</a:t>
            </a:r>
            <a:r>
              <a:rPr lang="en-US" altLang="zh-CN" sz="2000">
                <a:latin typeface="微软雅黑" panose="020B0503020204020204" pitchFamily="34" charset="-122"/>
                <a:ea typeface="微软雅黑" panose="020B0503020204020204" pitchFamily="34" charset="-122"/>
                <a:cs typeface="黑体" panose="02010609060101010101" pitchFamily="49" charset="-122"/>
              </a:rPr>
              <a:t>because/since/as/for/ considering that/ given that </a:t>
            </a:r>
            <a:r>
              <a:rPr lang="en-US" sz="2000">
                <a:latin typeface="微软雅黑" panose="020B0503020204020204" pitchFamily="34" charset="-122"/>
                <a:ea typeface="微软雅黑" panose="020B0503020204020204" pitchFamily="34" charset="-122"/>
                <a:cs typeface="黑体" panose="02010609060101010101" pitchFamily="49" charset="-122"/>
              </a:rPr>
              <a:t>...</a:t>
            </a:r>
            <a:r>
              <a:rPr lang="zh-CN" altLang="en-US" sz="2000">
                <a:latin typeface="微软雅黑" panose="020B0503020204020204" pitchFamily="34" charset="-122"/>
                <a:ea typeface="微软雅黑" panose="020B0503020204020204" pitchFamily="34" charset="-122"/>
                <a:cs typeface="黑体" panose="02010609060101010101" pitchFamily="49" charset="-122"/>
              </a:rPr>
              <a:t>（从句）</a:t>
            </a:r>
            <a:r>
              <a:rPr lang="en-US" altLang="zh-CN" sz="2000">
                <a:latin typeface="微软雅黑" panose="020B0503020204020204" pitchFamily="34" charset="-122"/>
                <a:ea typeface="微软雅黑" panose="020B0503020204020204" pitchFamily="34" charset="-122"/>
                <a:cs typeface="黑体" panose="02010609060101010101" pitchFamily="49" charset="-122"/>
              </a:rPr>
              <a:t>, ....</a:t>
            </a:r>
            <a:r>
              <a:rPr lang="zh-CN" altLang="en-US" sz="2000">
                <a:latin typeface="微软雅黑" panose="020B0503020204020204" pitchFamily="34" charset="-122"/>
                <a:ea typeface="微软雅黑" panose="020B0503020204020204" pitchFamily="34" charset="-122"/>
                <a:cs typeface="黑体" panose="02010609060101010101" pitchFamily="49" charset="-122"/>
              </a:rPr>
              <a:t>（主句）</a:t>
            </a:r>
            <a:endParaRPr lang="zh-CN" altLang="en-US"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2</a:t>
            </a:r>
            <a:r>
              <a:rPr lang="zh-CN" altLang="en-US" sz="2000">
                <a:latin typeface="微软雅黑" panose="020B0503020204020204" pitchFamily="34" charset="-122"/>
                <a:ea typeface="微软雅黑" panose="020B0503020204020204" pitchFamily="34" charset="-122"/>
                <a:cs typeface="黑体" panose="02010609060101010101" pitchFamily="49" charset="-122"/>
              </a:rPr>
              <a:t>）</a:t>
            </a:r>
            <a:r>
              <a:rPr lang="en-US" altLang="zh-CN" sz="2000">
                <a:latin typeface="微软雅黑" panose="020B0503020204020204" pitchFamily="34" charset="-122"/>
                <a:ea typeface="微软雅黑" panose="020B0503020204020204" pitchFamily="34" charset="-122"/>
                <a:cs typeface="黑体" panose="02010609060101010101" pitchFamily="49" charset="-122"/>
              </a:rPr>
              <a:t>because of /owing to/ due to/ in view of sth</a:t>
            </a:r>
            <a:r>
              <a:rPr lang="zh-CN" altLang="en-US" sz="2000">
                <a:latin typeface="微软雅黑" panose="020B0503020204020204" pitchFamily="34" charset="-122"/>
                <a:ea typeface="微软雅黑" panose="020B0503020204020204" pitchFamily="34" charset="-122"/>
                <a:cs typeface="黑体" panose="02010609060101010101" pitchFamily="49" charset="-122"/>
              </a:rPr>
              <a:t>，</a:t>
            </a:r>
            <a:r>
              <a:rPr lang="en-US" altLang="zh-CN" sz="2000">
                <a:latin typeface="微软雅黑" panose="020B0503020204020204" pitchFamily="34" charset="-122"/>
                <a:ea typeface="微软雅黑" panose="020B0503020204020204" pitchFamily="34" charset="-122"/>
                <a:cs typeface="黑体" panose="02010609060101010101" pitchFamily="49" charset="-122"/>
              </a:rPr>
              <a:t>...</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1)</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for such reasons/ as a result / therefore/ consequently/ thus / hence/in consequence/ as a consequence/under these conditions,...</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2)</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is-IS" altLang="zh-CN" sz="2000">
                <a:latin typeface="微软雅黑" panose="020B0503020204020204" pitchFamily="34" charset="-122"/>
                <a:ea typeface="微软雅黑" panose="020B0503020204020204" pitchFamily="34" charset="-122"/>
                <a:cs typeface="黑体" panose="02010609060101010101" pitchFamily="49" charset="-122"/>
              </a:rPr>
              <a:t>…</a:t>
            </a:r>
            <a:r>
              <a:rPr lang="en-US" altLang="zh-CN" sz="2000">
                <a:latin typeface="微软雅黑" panose="020B0503020204020204" pitchFamily="34" charset="-122"/>
                <a:ea typeface="微软雅黑" panose="020B0503020204020204" pitchFamily="34" charset="-122"/>
                <a:cs typeface="黑体" panose="02010609060101010101" pitchFamily="49" charset="-122"/>
              </a:rPr>
              <a:t>,</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so/ so that....</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转折关系</a:t>
            </a:r>
            <a:endPar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1)</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 but/while…</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2)</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though/ even though / despite that/ in spite of the fact that...,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3)</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however/ nevertheless/ on the other hand,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en-US" altLang="zh-CN" sz="1900" b="1">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3. </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并列关系</a:t>
            </a:r>
            <a:endPar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1)</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 and/ as well as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2)</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rPr>
              <a:t>both...and...   either...or...</a:t>
            </a:r>
            <a:endPar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endParaRPr>
          </a:p>
          <a:p>
            <a:pPr marL="0" indent="0">
              <a:lnSpc>
                <a:spcPct val="80000"/>
              </a:lnSpc>
              <a:buFont typeface="Arial" panose="020B0604020202090204" pitchFamily="34" charset="0"/>
              <a:buNone/>
            </a:pPr>
            <a:endParaRPr lang="en-US" altLang="zh-CN" sz="1900" b="1">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en-US" altLang="zh-CN" sz="1900" b="1">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en-US" altLang="zh-CN" sz="1900" b="1">
              <a:latin typeface="微软雅黑" panose="020B0503020204020204" pitchFamily="34" charset="-122"/>
              <a:ea typeface="微软雅黑" panose="020B0503020204020204" pitchFamily="34" charset="-122"/>
              <a:cs typeface="黑体" panose="02010609060101010101" pitchFamily="49" charset="-122"/>
            </a:endParaRPr>
          </a:p>
          <a:p>
            <a:pPr marL="0" indent="0">
              <a:lnSpc>
                <a:spcPct val="80000"/>
              </a:lnSpc>
              <a:buFont typeface="Arial" panose="020B0604020202090204" pitchFamily="34" charset="0"/>
              <a:buNone/>
            </a:pPr>
            <a:endParaRPr lang="zh-CN" altLang="zh-CN" sz="1900" b="1">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p:cNvSpPr>
          <p:nvPr>
            <p:ph idx="1"/>
          </p:nvPr>
        </p:nvSpPr>
        <p:spPr>
          <a:xfrm>
            <a:off x="1992630" y="1003300"/>
            <a:ext cx="8229600" cy="6269355"/>
          </a:xfrm>
        </p:spPr>
        <p:txBody>
          <a:bodyPr/>
          <a:lstStyle/>
          <a:p>
            <a:pPr marL="0" indent="0">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4. </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递进关系</a:t>
            </a:r>
            <a:endParaRPr lang="en-US" altLang="zh-CN" sz="200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1)</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Furthermore/ moreover/ in addition </a:t>
            </a:r>
            <a:r>
              <a:rPr lang="en-US" altLang="zh-CN" sz="2000" b="1">
                <a:solidFill>
                  <a:srgbClr val="FF0000"/>
                </a:solidFill>
                <a:latin typeface="微软雅黑" panose="020B0503020204020204" pitchFamily="34" charset="-122"/>
                <a:ea typeface="微软雅黑" panose="020B0503020204020204" pitchFamily="34" charset="-122"/>
                <a:cs typeface="黑体" panose="02010609060101010101" pitchFamily="49" charset="-122"/>
              </a:rPr>
              <a:t>(to sth)</a:t>
            </a:r>
            <a:r>
              <a:rPr lang="zh-CN" altLang="en-US" sz="2000" b="1">
                <a:solidFill>
                  <a:srgbClr val="FF0000"/>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 additionally / besides</a:t>
            </a:r>
            <a:r>
              <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rPr>
              <a:t>/ meanwhile/ at the same time,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2)</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not only...but also.../  </a:t>
            </a:r>
            <a:r>
              <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rPr>
              <a:t> for one thing... for another/ </a:t>
            </a:r>
            <a:endPar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more specifically/  in other words,...</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kumimoji="1"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5. </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先后关系</a:t>
            </a:r>
            <a:endParaRPr lang="en-US" altLang="zh-CN" sz="200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first/ to begin with/ to start with/ first of all,...</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second/ next/  afterwards/ since then/ prior to this,....</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at last/ eventually/ last but not least/ to end with/ finally,...</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6.</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举例关系</a:t>
            </a:r>
            <a:endParaRPr lang="en-US" altLang="zh-CN" sz="200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for example/  for instance,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a case in point is.../ a good example would be...</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sym typeface="+mn-ea"/>
              </a:rPr>
              <a:t>...., namely/ such as/ including sth</a:t>
            </a:r>
            <a:r>
              <a:rPr lang="zh-CN" altLang="en-US" sz="2000">
                <a:latin typeface="微软雅黑" panose="020B0503020204020204" pitchFamily="34" charset="-122"/>
                <a:ea typeface="微软雅黑" panose="020B0503020204020204" pitchFamily="34" charset="-122"/>
                <a:cs typeface="黑体" panose="02010609060101010101" pitchFamily="49" charset="-122"/>
                <a:sym typeface="+mn-ea"/>
              </a:rPr>
              <a:t>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kumimoji="1" lang="zh-CN" altLang="en-US" sz="2000">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Shape 365"/>
          <p:cNvSpPr>
            <a:spLocks noGrp="1"/>
          </p:cNvSpPr>
          <p:nvPr>
            <p:ph type="title"/>
          </p:nvPr>
        </p:nvSpPr>
        <p:spPr>
          <a:xfrm>
            <a:off x="1708150" y="620713"/>
            <a:ext cx="8775700" cy="382587"/>
          </a:xfrm>
        </p:spPr>
        <p:txBody>
          <a:bodyPr>
            <a:normAutofit fontScale="90000"/>
          </a:bodyPr>
          <a:lstStyle>
            <a:lvl1pPr defTabSz="1170305">
              <a:defRPr sz="5580" b="0">
                <a:latin typeface="Songti SC Bold" panose="02010800040101010101" pitchFamily="2" charset="-122"/>
                <a:ea typeface="Songti SC Bold" panose="02010800040101010101" pitchFamily="2" charset="-122"/>
                <a:cs typeface="Songti SC Bold" panose="02010800040101010101" pitchFamily="2" charset="-122"/>
                <a:sym typeface="Songti SC Bold" panose="02010800040101010101" pitchFamily="2" charset="-122"/>
              </a:defRPr>
            </a:lvl1pPr>
          </a:lstStyle>
          <a:p>
            <a:pPr>
              <a:defRPr/>
            </a:pPr>
            <a:r>
              <a:rPr sz="2400" b="1" dirty="0">
                <a:solidFill>
                  <a:srgbClr val="00B050"/>
                </a:solidFill>
                <a:latin typeface="微软雅黑" panose="020B0503020204020204" pitchFamily="34" charset="-122"/>
                <a:ea typeface="微软雅黑" panose="020B0503020204020204" pitchFamily="34" charset="-122"/>
                <a:cs typeface="黑体" panose="02010609060101010101" pitchFamily="49" charset="-122"/>
              </a:rPr>
              <a:t>逻辑连接词 </a:t>
            </a:r>
            <a:endParaRPr sz="2400" b="1" dirty="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内容占位符 2"/>
          <p:cNvSpPr>
            <a:spLocks noGrp="1"/>
          </p:cNvSpPr>
          <p:nvPr>
            <p:ph idx="1"/>
          </p:nvPr>
        </p:nvSpPr>
        <p:spPr>
          <a:xfrm>
            <a:off x="1992313" y="1003300"/>
            <a:ext cx="8229600" cy="5440363"/>
          </a:xfrm>
        </p:spPr>
        <p:txBody>
          <a:bodyPr/>
          <a:lstStyle/>
          <a:p>
            <a:pPr marL="0" indent="0">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7.</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比较关系</a:t>
            </a:r>
            <a:endParaRPr lang="en-US" altLang="zh-CN" sz="200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in comparison with/ when compared with/ compared with sth</a:t>
            </a:r>
            <a:r>
              <a:rPr lang="en-US" altLang="zh-CN" sz="2000">
                <a:latin typeface="微软雅黑" panose="020B0503020204020204" pitchFamily="34" charset="-122"/>
                <a:ea typeface="微软雅黑" panose="020B0503020204020204" pitchFamily="34" charset="-122"/>
                <a:cs typeface="黑体" panose="02010609060101010101" pitchFamily="49" charset="-122"/>
              </a:rPr>
              <a:t>,...</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similarly/ likewise,....</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Like/unlike</a:t>
            </a:r>
            <a:r>
              <a:rPr lang="zh-CN" altLang="en-US" sz="2000">
                <a:latin typeface="微软雅黑" panose="020B0503020204020204" pitchFamily="34" charset="-122"/>
                <a:ea typeface="微软雅黑" panose="020B0503020204020204" pitchFamily="34" charset="-122"/>
                <a:cs typeface="黑体" panose="02010609060101010101" pitchFamily="49" charset="-122"/>
              </a:rPr>
              <a:t> </a:t>
            </a:r>
            <a:r>
              <a:rPr lang="en-US" altLang="zh-CN" sz="2000">
                <a:latin typeface="微软雅黑" panose="020B0503020204020204" pitchFamily="34" charset="-122"/>
                <a:ea typeface="微软雅黑" panose="020B0503020204020204" pitchFamily="34" charset="-122"/>
                <a:cs typeface="黑体" panose="02010609060101010101" pitchFamily="49" charset="-122"/>
              </a:rPr>
              <a:t>sth</a:t>
            </a:r>
            <a:r>
              <a:rPr lang="en-US" altLang="zh-CN" sz="2000">
                <a:latin typeface="微软雅黑" panose="020B0503020204020204" pitchFamily="34" charset="-122"/>
                <a:ea typeface="微软雅黑" panose="020B0503020204020204" pitchFamily="34" charset="-122"/>
                <a:cs typeface="黑体" panose="02010609060101010101" pitchFamily="49" charset="-122"/>
              </a:rPr>
              <a:t>,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000" b="1">
                <a:solidFill>
                  <a:srgbClr val="00B050"/>
                </a:solidFill>
                <a:latin typeface="微软雅黑" panose="020B0503020204020204" pitchFamily="34" charset="-122"/>
                <a:ea typeface="微软雅黑" panose="020B0503020204020204" pitchFamily="34" charset="-122"/>
                <a:cs typeface="黑体" panose="02010609060101010101" pitchFamily="49" charset="-122"/>
              </a:rPr>
              <a:t>强调关系</a:t>
            </a:r>
            <a:endParaRPr lang="en-US" altLang="zh-CN" sz="2000">
              <a:solidFill>
                <a:srgbClr val="00B050"/>
              </a:solidFill>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in fact/ undoubtedly/  without a doubt/ undeniably/ obviously , ...</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r>
              <a:rPr lang="en-US" altLang="zh-CN" sz="2000">
                <a:latin typeface="微软雅黑" panose="020B0503020204020204" pitchFamily="34" charset="-122"/>
                <a:ea typeface="微软雅黑" panose="020B0503020204020204" pitchFamily="34" charset="-122"/>
                <a:cs typeface="黑体" panose="02010609060101010101" pitchFamily="49" charset="-122"/>
              </a:rPr>
              <a:t>especially/ particularly sth,...</a:t>
            </a: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lang="en-US" altLang="zh-CN" sz="2000">
              <a:latin typeface="微软雅黑" panose="020B0503020204020204" pitchFamily="34" charset="-122"/>
              <a:ea typeface="微软雅黑" panose="020B0503020204020204" pitchFamily="34" charset="-122"/>
              <a:cs typeface="黑体" panose="02010609060101010101" pitchFamily="49" charset="-122"/>
            </a:endParaRPr>
          </a:p>
          <a:p>
            <a:pPr marL="0" indent="0">
              <a:buFont typeface="Arial" panose="020B0604020202090204" pitchFamily="34" charset="0"/>
              <a:buNone/>
            </a:pPr>
            <a:endParaRPr kumimoji="1" lang="zh-CN" altLang="en-US" sz="2000">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Shape 365"/>
          <p:cNvSpPr>
            <a:spLocks noGrp="1"/>
          </p:cNvSpPr>
          <p:nvPr>
            <p:ph type="title"/>
          </p:nvPr>
        </p:nvSpPr>
        <p:spPr>
          <a:xfrm>
            <a:off x="1708150" y="620713"/>
            <a:ext cx="8775700" cy="382587"/>
          </a:xfrm>
        </p:spPr>
        <p:txBody>
          <a:bodyPr>
            <a:normAutofit fontScale="90000"/>
          </a:bodyPr>
          <a:lstStyle>
            <a:lvl1pPr defTabSz="1170305">
              <a:defRPr sz="5580" b="0">
                <a:latin typeface="Songti SC Bold" panose="02010800040101010101" pitchFamily="2" charset="-122"/>
                <a:ea typeface="Songti SC Bold" panose="02010800040101010101" pitchFamily="2" charset="-122"/>
                <a:cs typeface="Songti SC Bold" panose="02010800040101010101" pitchFamily="2" charset="-122"/>
                <a:sym typeface="Songti SC Bold" panose="02010800040101010101" pitchFamily="2" charset="-122"/>
              </a:defRPr>
            </a:lvl1pPr>
          </a:lstStyle>
          <a:p>
            <a:pPr>
              <a:defRPr/>
            </a:pPr>
            <a:r>
              <a:rPr sz="2400" b="1" dirty="0">
                <a:solidFill>
                  <a:srgbClr val="00B050"/>
                </a:solidFill>
                <a:latin typeface="微软雅黑" panose="020B0503020204020204" pitchFamily="34" charset="-122"/>
                <a:ea typeface="微软雅黑" panose="020B0503020204020204" pitchFamily="34" charset="-122"/>
                <a:cs typeface="黑体" panose="02010609060101010101" pitchFamily="49" charset="-122"/>
              </a:rPr>
              <a:t>逻辑连接词</a:t>
            </a:r>
            <a:r>
              <a:rPr sz="2400" b="1" dirty="0">
                <a:solidFill>
                  <a:srgbClr val="0432FF"/>
                </a:solidFill>
                <a:latin typeface="微软雅黑" panose="020B0503020204020204" pitchFamily="34" charset="-122"/>
                <a:ea typeface="微软雅黑" panose="020B0503020204020204" pitchFamily="34" charset="-122"/>
                <a:cs typeface="Songti SC Black" panose="02010800040101010101" charset="-122"/>
              </a:rPr>
              <a:t> </a:t>
            </a:r>
            <a:endParaRPr sz="2400" b="1" dirty="0">
              <a:solidFill>
                <a:srgbClr val="00B050"/>
              </a:solidFill>
              <a:latin typeface="微软雅黑" panose="020B0503020204020204" pitchFamily="34" charset="-122"/>
              <a:ea typeface="微软雅黑" panose="020B0503020204020204" pitchFamily="34" charset="-122"/>
              <a:cs typeface="Songti SC Black" panose="02010800040101010101" charset="-122"/>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txBox="1"/>
          <p:nvPr/>
        </p:nvSpPr>
        <p:spPr bwMode="auto">
          <a:xfrm>
            <a:off x="874713" y="503238"/>
            <a:ext cx="1044257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l"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LR</a:t>
            </a:r>
            <a:r>
              <a:rPr kumimoji="1" lang="zh-CN" altLang="en-US" sz="4000">
                <a:latin typeface="微软雅黑" panose="020B0503020204020204" pitchFamily="34" charset="-122"/>
                <a:ea typeface="微软雅黑" panose="020B0503020204020204" pitchFamily="34" charset="-122"/>
              </a:rPr>
              <a:t>：</a:t>
            </a:r>
            <a:r>
              <a:rPr kumimoji="1" lang="en-US" altLang="zh-CN" sz="4000">
                <a:latin typeface="微软雅黑" panose="020B0503020204020204" pitchFamily="34" charset="-122"/>
                <a:ea typeface="微软雅黑" panose="020B0503020204020204" pitchFamily="34" charset="-122"/>
              </a:rPr>
              <a:t>Lexical resource</a:t>
            </a:r>
            <a:r>
              <a:rPr kumimoji="1" lang="en-US" altLang="zh-CN" sz="4000">
                <a:latin typeface="微软雅黑" panose="020B0503020204020204" pitchFamily="34" charset="-122"/>
                <a:ea typeface="微软雅黑" panose="020B0503020204020204" pitchFamily="34" charset="-122"/>
                <a:sym typeface="+mn-ea"/>
              </a:rPr>
              <a:t>(</a:t>
            </a:r>
            <a:r>
              <a:rPr kumimoji="1" lang="zh-CN" altLang="en-US" sz="4000">
                <a:latin typeface="微软雅黑" panose="020B0503020204020204" pitchFamily="34" charset="-122"/>
                <a:ea typeface="微软雅黑" panose="020B0503020204020204" pitchFamily="34" charset="-122"/>
                <a:sym typeface="+mn-ea"/>
              </a:rPr>
              <a:t>词汇丰富度 </a:t>
            </a:r>
            <a:r>
              <a:rPr kumimoji="1" lang="en-US" altLang="zh-CN" sz="4000">
                <a:latin typeface="微软雅黑" panose="020B0503020204020204" pitchFamily="34" charset="-122"/>
                <a:ea typeface="微软雅黑" panose="020B0503020204020204" pitchFamily="34" charset="-122"/>
                <a:sym typeface="+mn-ea"/>
              </a:rPr>
              <a:t>)</a:t>
            </a:r>
            <a:endParaRPr kumimoji="1" lang="en-US" altLang="zh-CN" sz="4000">
              <a:solidFill>
                <a:srgbClr val="3333CC"/>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How to improve your vocabulary?</a:t>
            </a:r>
            <a:endParaRPr kumimoji="1" lang="zh-CN" altLang="en-US" sz="4000">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911860" y="2205355"/>
            <a:ext cx="10534650" cy="433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50000"/>
              </a:lnSpc>
              <a:spcBef>
                <a:spcPct val="0"/>
              </a:spcBef>
            </a:pPr>
            <a:r>
              <a:rPr lang="en-US" altLang="zh-CN" sz="3200">
                <a:latin typeface="微软雅黑" panose="020B0503020204020204" pitchFamily="34" charset="-122"/>
                <a:ea typeface="微软雅黑" panose="020B0503020204020204" pitchFamily="34" charset="-122"/>
              </a:rPr>
              <a:t>synonyms </a:t>
            </a:r>
            <a:r>
              <a:rPr lang="zh-CN" altLang="en-US" sz="3200">
                <a:latin typeface="微软雅黑" panose="020B0503020204020204" pitchFamily="34" charset="-122"/>
                <a:ea typeface="微软雅黑" panose="020B0503020204020204" pitchFamily="34" charset="-122"/>
              </a:rPr>
              <a:t>同义词替换</a:t>
            </a:r>
            <a:endParaRPr lang="zh-CN" altLang="en-US" sz="320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320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3200">
              <a:latin typeface="微软雅黑" panose="020B0503020204020204" pitchFamily="34" charset="-122"/>
              <a:ea typeface="微软雅黑" panose="020B0503020204020204" pitchFamily="34" charset="-122"/>
            </a:endParaRPr>
          </a:p>
          <a:p>
            <a:pPr>
              <a:lnSpc>
                <a:spcPct val="150000"/>
              </a:lnSpc>
              <a:spcBef>
                <a:spcPct val="0"/>
              </a:spcBef>
            </a:pPr>
            <a:endParaRPr lang="zh-CN" altLang="en-US" sz="320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3200">
              <a:latin typeface="微软雅黑" panose="020B0503020204020204" pitchFamily="34" charset="-122"/>
              <a:ea typeface="微软雅黑" panose="020B0503020204020204" pitchFamily="34" charset="-122"/>
            </a:endParaRPr>
          </a:p>
        </p:txBody>
      </p:sp>
      <p:pic>
        <p:nvPicPr>
          <p:cNvPr id="3" name="图片 2" descr="be8f99998b7d08e6a41e6982630e7efe"/>
          <p:cNvPicPr>
            <a:picLocks noChangeAspect="1"/>
          </p:cNvPicPr>
          <p:nvPr/>
        </p:nvPicPr>
        <p:blipFill>
          <a:blip r:embed="rId1"/>
          <a:stretch>
            <a:fillRect/>
          </a:stretch>
        </p:blipFill>
        <p:spPr>
          <a:xfrm>
            <a:off x="4079875" y="3068955"/>
            <a:ext cx="2779395" cy="2569210"/>
          </a:xfrm>
          <a:prstGeom prst="rect">
            <a:avLst/>
          </a:prstGeom>
        </p:spPr>
      </p:pic>
      <p:sp>
        <p:nvSpPr>
          <p:cNvPr id="4" name="文本框 3"/>
          <p:cNvSpPr txBox="1"/>
          <p:nvPr/>
        </p:nvSpPr>
        <p:spPr>
          <a:xfrm>
            <a:off x="767715" y="3644900"/>
            <a:ext cx="4301490" cy="1753235"/>
          </a:xfrm>
          <a:prstGeom prst="rect">
            <a:avLst/>
          </a:prstGeom>
          <a:noFill/>
        </p:spPr>
        <p:txBody>
          <a:bodyPr wrap="square" rtlCol="0" anchor="t">
            <a:spAutoFit/>
          </a:bodyPr>
          <a:p>
            <a:pPr>
              <a:lnSpc>
                <a:spcPct val="150000"/>
              </a:lnSpc>
              <a:spcBef>
                <a:spcPct val="0"/>
              </a:spcBef>
            </a:pPr>
            <a:r>
              <a:rPr lang="en-US" altLang="zh-CN" sz="2400">
                <a:latin typeface="微软雅黑" panose="020B0503020204020204" pitchFamily="34" charset="-122"/>
                <a:ea typeface="微软雅黑" panose="020B0503020204020204" pitchFamily="34" charset="-122"/>
                <a:sym typeface="+mn-ea"/>
              </a:rPr>
              <a:t>senior citizens</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pPr>
            <a:r>
              <a:rPr lang="en-US" altLang="zh-CN" sz="2400">
                <a:latin typeface="微软雅黑" panose="020B0503020204020204" pitchFamily="34" charset="-122"/>
                <a:ea typeface="微软雅黑" panose="020B0503020204020204" pitchFamily="34" charset="-122"/>
                <a:sym typeface="+mn-ea"/>
              </a:rPr>
              <a:t>older relatives</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pPr>
            <a:r>
              <a:rPr lang="en-US" altLang="zh-CN" sz="2400">
                <a:latin typeface="微软雅黑" panose="020B0503020204020204" pitchFamily="34" charset="-122"/>
                <a:ea typeface="微软雅黑" panose="020B0503020204020204" pitchFamily="34" charset="-122"/>
                <a:sym typeface="+mn-ea"/>
              </a:rPr>
              <a:t>those of retirement age</a:t>
            </a:r>
            <a:endParaRPr lang="en-US" altLang="zh-CN" sz="240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671945" y="3284855"/>
            <a:ext cx="3310255" cy="1198880"/>
          </a:xfrm>
          <a:prstGeom prst="rect">
            <a:avLst/>
          </a:prstGeom>
          <a:noFill/>
        </p:spPr>
        <p:txBody>
          <a:bodyPr wrap="square" rtlCol="0" anchor="t">
            <a:spAutoFit/>
          </a:bodyPr>
          <a:p>
            <a:pPr>
              <a:lnSpc>
                <a:spcPct val="150000"/>
              </a:lnSpc>
              <a:spcBef>
                <a:spcPct val="0"/>
              </a:spcBef>
            </a:pPr>
            <a:r>
              <a:rPr lang="en-US" altLang="zh-CN" sz="2400">
                <a:latin typeface="微软雅黑" panose="020B0503020204020204" pitchFamily="34" charset="-122"/>
                <a:ea typeface="微软雅黑" panose="020B0503020204020204" pitchFamily="34" charset="-122"/>
                <a:sym typeface="+mn-ea"/>
              </a:rPr>
              <a:t>offsprings</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pPr>
            <a:r>
              <a:rPr lang="en-US" altLang="zh-CN" sz="2400">
                <a:latin typeface="微软雅黑" panose="020B0503020204020204" pitchFamily="34" charset="-122"/>
                <a:ea typeface="微软雅黑" panose="020B0503020204020204" pitchFamily="34" charset="-122"/>
                <a:sym typeface="+mn-ea"/>
              </a:rPr>
              <a:t>younger relatives</a:t>
            </a:r>
            <a:endParaRPr lang="en-US" altLang="zh-CN" sz="240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txBox="1"/>
          <p:nvPr/>
        </p:nvSpPr>
        <p:spPr bwMode="auto">
          <a:xfrm>
            <a:off x="874713" y="503238"/>
            <a:ext cx="1044257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l"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LR</a:t>
            </a:r>
            <a:r>
              <a:rPr kumimoji="1" lang="zh-CN" altLang="en-US" sz="4000">
                <a:latin typeface="微软雅黑" panose="020B0503020204020204" pitchFamily="34" charset="-122"/>
                <a:ea typeface="微软雅黑" panose="020B0503020204020204" pitchFamily="34" charset="-122"/>
              </a:rPr>
              <a:t>：</a:t>
            </a:r>
            <a:r>
              <a:rPr kumimoji="1" lang="en-US" altLang="zh-CN" sz="4000">
                <a:latin typeface="微软雅黑" panose="020B0503020204020204" pitchFamily="34" charset="-122"/>
                <a:ea typeface="微软雅黑" panose="020B0503020204020204" pitchFamily="34" charset="-122"/>
              </a:rPr>
              <a:t>Lexical resource</a:t>
            </a:r>
            <a:r>
              <a:rPr kumimoji="1" lang="en-US" altLang="zh-CN" sz="4000">
                <a:latin typeface="微软雅黑" panose="020B0503020204020204" pitchFamily="34" charset="-122"/>
                <a:ea typeface="微软雅黑" panose="020B0503020204020204" pitchFamily="34" charset="-122"/>
                <a:sym typeface="+mn-ea"/>
              </a:rPr>
              <a:t>(</a:t>
            </a:r>
            <a:r>
              <a:rPr kumimoji="1" lang="zh-CN" altLang="en-US" sz="4000">
                <a:latin typeface="微软雅黑" panose="020B0503020204020204" pitchFamily="34" charset="-122"/>
                <a:ea typeface="微软雅黑" panose="020B0503020204020204" pitchFamily="34" charset="-122"/>
                <a:sym typeface="+mn-ea"/>
              </a:rPr>
              <a:t>词汇丰富度 </a:t>
            </a:r>
            <a:r>
              <a:rPr kumimoji="1" lang="en-US" altLang="zh-CN" sz="4000">
                <a:latin typeface="微软雅黑" panose="020B0503020204020204" pitchFamily="34" charset="-122"/>
                <a:ea typeface="微软雅黑" panose="020B0503020204020204" pitchFamily="34" charset="-122"/>
                <a:sym typeface="+mn-ea"/>
              </a:rPr>
              <a:t>)</a:t>
            </a:r>
            <a:endParaRPr kumimoji="1" lang="en-US" altLang="zh-CN" sz="4000">
              <a:solidFill>
                <a:srgbClr val="3333CC"/>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How to improve your vocabulary?</a:t>
            </a:r>
            <a:endParaRPr kumimoji="1" lang="zh-CN" altLang="en-US" sz="4000">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911860" y="2205355"/>
            <a:ext cx="105346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50000"/>
              </a:lnSpc>
              <a:spcBef>
                <a:spcPct val="0"/>
              </a:spcBef>
            </a:pPr>
            <a:r>
              <a:rPr lang="en-GB" altLang="zh-CN" sz="3200">
                <a:latin typeface="微软雅黑" panose="020B0503020204020204" pitchFamily="34" charset="-122"/>
                <a:ea typeface="微软雅黑" panose="020B0503020204020204" pitchFamily="34" charset="-122"/>
                <a:sym typeface="+mn-ea"/>
              </a:rPr>
              <a:t>superordinate</a:t>
            </a:r>
            <a:r>
              <a:rPr lang="en-US" altLang="zh-CN" sz="3200">
                <a:latin typeface="微软雅黑" panose="020B0503020204020204" pitchFamily="34" charset="-122"/>
                <a:ea typeface="微软雅黑" panose="020B0503020204020204" pitchFamily="34" charset="-122"/>
                <a:sym typeface="+mn-ea"/>
              </a:rPr>
              <a:t>/subordinate </a:t>
            </a:r>
            <a:r>
              <a:rPr lang="zh-CN" altLang="en-US" sz="3200">
                <a:latin typeface="微软雅黑" panose="020B0503020204020204" pitchFamily="34" charset="-122"/>
                <a:ea typeface="微软雅黑" panose="020B0503020204020204" pitchFamily="34" charset="-122"/>
                <a:sym typeface="+mn-ea"/>
              </a:rPr>
              <a:t>上下义词</a:t>
            </a:r>
            <a:endParaRPr lang="zh-CN" altLang="en-US" sz="3200">
              <a:latin typeface="微软雅黑" panose="020B0503020204020204" pitchFamily="34" charset="-122"/>
              <a:ea typeface="微软雅黑" panose="020B0503020204020204" pitchFamily="34" charset="-122"/>
            </a:endParaRPr>
          </a:p>
          <a:p>
            <a:pPr marL="0" indent="0">
              <a:lnSpc>
                <a:spcPct val="150000"/>
              </a:lnSpc>
              <a:spcBef>
                <a:spcPct val="0"/>
              </a:spcBef>
              <a:buNone/>
            </a:pPr>
            <a:endParaRPr lang="zh-CN" altLang="en-US" sz="3200">
              <a:latin typeface="微软雅黑" panose="020B0503020204020204" pitchFamily="34" charset="-122"/>
              <a:ea typeface="微软雅黑" panose="020B0503020204020204" pitchFamily="34" charset="-122"/>
            </a:endParaRPr>
          </a:p>
        </p:txBody>
      </p:sp>
      <p:pic>
        <p:nvPicPr>
          <p:cNvPr id="3" name="图片 2" descr="93e39df0c4315f99fa8e5efadb9c795f"/>
          <p:cNvPicPr>
            <a:picLocks noChangeAspect="1"/>
          </p:cNvPicPr>
          <p:nvPr/>
        </p:nvPicPr>
        <p:blipFill>
          <a:blip r:embed="rId1"/>
          <a:srcRect t="8808" r="52162" b="45394"/>
          <a:stretch>
            <a:fillRect/>
          </a:stretch>
        </p:blipFill>
        <p:spPr>
          <a:xfrm>
            <a:off x="2352040" y="4940935"/>
            <a:ext cx="2016125" cy="1871980"/>
          </a:xfrm>
          <a:prstGeom prst="rect">
            <a:avLst/>
          </a:prstGeom>
        </p:spPr>
      </p:pic>
      <p:pic>
        <p:nvPicPr>
          <p:cNvPr id="4" name="图片 3" descr="93e39df0c4315f99fa8e5efadb9c795f"/>
          <p:cNvPicPr>
            <a:picLocks noChangeAspect="1"/>
          </p:cNvPicPr>
          <p:nvPr/>
        </p:nvPicPr>
        <p:blipFill>
          <a:blip r:embed="rId1"/>
          <a:srcRect l="51258" t="8808" b="47149"/>
          <a:stretch>
            <a:fillRect/>
          </a:stretch>
        </p:blipFill>
        <p:spPr>
          <a:xfrm>
            <a:off x="695325" y="3284855"/>
            <a:ext cx="2054225" cy="1800225"/>
          </a:xfrm>
          <a:prstGeom prst="rect">
            <a:avLst/>
          </a:prstGeom>
        </p:spPr>
      </p:pic>
      <p:pic>
        <p:nvPicPr>
          <p:cNvPr id="5" name="图片 4" descr="93e39df0c4315f99fa8e5efadb9c795f"/>
          <p:cNvPicPr>
            <a:picLocks noChangeAspect="1"/>
          </p:cNvPicPr>
          <p:nvPr/>
        </p:nvPicPr>
        <p:blipFill>
          <a:blip r:embed="rId1"/>
          <a:srcRect t="52851" r="50444"/>
          <a:stretch>
            <a:fillRect/>
          </a:stretch>
        </p:blipFill>
        <p:spPr>
          <a:xfrm>
            <a:off x="4584065" y="3213100"/>
            <a:ext cx="2088515" cy="1927225"/>
          </a:xfrm>
          <a:prstGeom prst="rect">
            <a:avLst/>
          </a:prstGeom>
        </p:spPr>
      </p:pic>
      <p:pic>
        <p:nvPicPr>
          <p:cNvPr id="6" name="图片 5" descr="93e39df0c4315f99fa8e5efadb9c795f"/>
          <p:cNvPicPr>
            <a:picLocks noChangeAspect="1"/>
          </p:cNvPicPr>
          <p:nvPr/>
        </p:nvPicPr>
        <p:blipFill>
          <a:blip r:embed="rId1"/>
          <a:srcRect l="51258" t="53690"/>
          <a:stretch>
            <a:fillRect/>
          </a:stretch>
        </p:blipFill>
        <p:spPr>
          <a:xfrm>
            <a:off x="7031990" y="4869180"/>
            <a:ext cx="2054225" cy="1892935"/>
          </a:xfrm>
          <a:prstGeom prst="rect">
            <a:avLst/>
          </a:prstGeom>
        </p:spPr>
      </p:pic>
      <p:pic>
        <p:nvPicPr>
          <p:cNvPr id="7" name="图片 6" descr="93e39df0c4315f99fa8e5efadb9c795f"/>
          <p:cNvPicPr>
            <a:picLocks noChangeAspect="1"/>
          </p:cNvPicPr>
          <p:nvPr/>
        </p:nvPicPr>
        <p:blipFill>
          <a:blip r:embed="rId1"/>
          <a:srcRect t="16" r="2621" b="91175"/>
          <a:stretch>
            <a:fillRect/>
          </a:stretch>
        </p:blipFill>
        <p:spPr>
          <a:xfrm>
            <a:off x="7680325" y="3644900"/>
            <a:ext cx="4104005" cy="360045"/>
          </a:xfrm>
          <a:prstGeom prst="rect">
            <a:avLst/>
          </a:prstGeom>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txBox="1"/>
          <p:nvPr/>
        </p:nvSpPr>
        <p:spPr bwMode="auto">
          <a:xfrm>
            <a:off x="874713" y="503238"/>
            <a:ext cx="1044257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l"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LR</a:t>
            </a:r>
            <a:r>
              <a:rPr kumimoji="1" lang="zh-CN" altLang="en-US" sz="4000">
                <a:latin typeface="微软雅黑" panose="020B0503020204020204" pitchFamily="34" charset="-122"/>
                <a:ea typeface="微软雅黑" panose="020B0503020204020204" pitchFamily="34" charset="-122"/>
              </a:rPr>
              <a:t>：</a:t>
            </a:r>
            <a:r>
              <a:rPr kumimoji="1" lang="en-US" altLang="zh-CN" sz="4000">
                <a:latin typeface="微软雅黑" panose="020B0503020204020204" pitchFamily="34" charset="-122"/>
                <a:ea typeface="微软雅黑" panose="020B0503020204020204" pitchFamily="34" charset="-122"/>
              </a:rPr>
              <a:t>Lexical resource</a:t>
            </a:r>
            <a:r>
              <a:rPr kumimoji="1" lang="en-US" altLang="zh-CN" sz="4000">
                <a:latin typeface="微软雅黑" panose="020B0503020204020204" pitchFamily="34" charset="-122"/>
                <a:ea typeface="微软雅黑" panose="020B0503020204020204" pitchFamily="34" charset="-122"/>
                <a:sym typeface="+mn-ea"/>
              </a:rPr>
              <a:t>(</a:t>
            </a:r>
            <a:r>
              <a:rPr kumimoji="1" lang="zh-CN" altLang="en-US" sz="4000">
                <a:latin typeface="微软雅黑" panose="020B0503020204020204" pitchFamily="34" charset="-122"/>
                <a:ea typeface="微软雅黑" panose="020B0503020204020204" pitchFamily="34" charset="-122"/>
                <a:sym typeface="+mn-ea"/>
              </a:rPr>
              <a:t>词汇丰富度 </a:t>
            </a:r>
            <a:r>
              <a:rPr kumimoji="1" lang="en-US" altLang="zh-CN" sz="4000">
                <a:latin typeface="微软雅黑" panose="020B0503020204020204" pitchFamily="34" charset="-122"/>
                <a:ea typeface="微软雅黑" panose="020B0503020204020204" pitchFamily="34" charset="-122"/>
                <a:sym typeface="+mn-ea"/>
              </a:rPr>
              <a:t>)</a:t>
            </a:r>
            <a:endParaRPr kumimoji="1" lang="en-US" altLang="zh-CN" sz="4000">
              <a:solidFill>
                <a:srgbClr val="3333CC"/>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4000">
                <a:latin typeface="微软雅黑" panose="020B0503020204020204" pitchFamily="34" charset="-122"/>
                <a:ea typeface="微软雅黑" panose="020B0503020204020204" pitchFamily="34" charset="-122"/>
              </a:rPr>
              <a:t>How to improve your vocabulary?</a:t>
            </a:r>
            <a:endParaRPr kumimoji="1" lang="zh-CN" altLang="en-US" sz="4000">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911860" y="2061845"/>
            <a:ext cx="1053465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50000"/>
              </a:lnSpc>
              <a:spcBef>
                <a:spcPct val="0"/>
              </a:spcBef>
            </a:pPr>
            <a:r>
              <a:rPr lang="en-US" altLang="zh-CN" sz="3200">
                <a:latin typeface="微软雅黑" panose="020B0503020204020204" pitchFamily="34" charset="-122"/>
                <a:ea typeface="微软雅黑" panose="020B0503020204020204" pitchFamily="34" charset="-122"/>
              </a:rPr>
              <a:t>word</a:t>
            </a:r>
            <a:r>
              <a:rPr lang="zh-CN" altLang="en-US" sz="3200">
                <a:latin typeface="微软雅黑" panose="020B0503020204020204" pitchFamily="34" charset="-122"/>
                <a:ea typeface="微软雅黑" panose="020B0503020204020204" pitchFamily="34" charset="-122"/>
              </a:rPr>
              <a:t> </a:t>
            </a:r>
            <a:r>
              <a:rPr lang="en-US" altLang="zh-CN" sz="3200">
                <a:latin typeface="微软雅黑" panose="020B0503020204020204" pitchFamily="34" charset="-122"/>
                <a:ea typeface="微软雅黑" panose="020B0503020204020204" pitchFamily="34" charset="-122"/>
              </a:rPr>
              <a:t>combination/ collocation </a:t>
            </a:r>
            <a:r>
              <a:rPr lang="zh-CN" altLang="en-US" sz="3200">
                <a:latin typeface="微软雅黑" panose="020B0503020204020204" pitchFamily="34" charset="-122"/>
                <a:ea typeface="微软雅黑" panose="020B0503020204020204" pitchFamily="34" charset="-122"/>
              </a:rPr>
              <a:t>词组</a:t>
            </a:r>
            <a:endParaRPr lang="zh-CN" altLang="en-US" sz="3200">
              <a:latin typeface="微软雅黑" panose="020B0503020204020204" pitchFamily="34" charset="-122"/>
              <a:ea typeface="微软雅黑" panose="020B0503020204020204" pitchFamily="34" charset="-122"/>
            </a:endParaRPr>
          </a:p>
          <a:p>
            <a:pPr marL="0" indent="0">
              <a:lnSpc>
                <a:spcPct val="150000"/>
              </a:lnSpc>
              <a:spcBef>
                <a:spcPct val="0"/>
              </a:spcBef>
              <a:buNone/>
            </a:pPr>
            <a:r>
              <a:rPr lang="en-US" altLang="zh-CN">
                <a:latin typeface="微软雅黑" panose="020B0503020204020204" pitchFamily="34" charset="-122"/>
                <a:ea typeface="微软雅黑" panose="020B0503020204020204" pitchFamily="34" charset="-122"/>
              </a:rPr>
              <a:t>   broaden one’s horizon </a:t>
            </a:r>
            <a:r>
              <a:rPr lang="zh-CN" altLang="en-US">
                <a:latin typeface="微软雅黑" panose="020B0503020204020204" pitchFamily="34" charset="-122"/>
                <a:ea typeface="微软雅黑" panose="020B0503020204020204" pitchFamily="34" charset="-122"/>
              </a:rPr>
              <a:t>拓宽视野</a:t>
            </a:r>
            <a:endParaRPr lang="en-US" altLang="zh-CN">
              <a:latin typeface="微软雅黑" panose="020B0503020204020204" pitchFamily="34" charset="-122"/>
              <a:ea typeface="微软雅黑" panose="020B0503020204020204" pitchFamily="34" charset="-122"/>
            </a:endParaRPr>
          </a:p>
          <a:p>
            <a:pPr marL="0" indent="0">
              <a:lnSpc>
                <a:spcPct val="150000"/>
              </a:lnSpc>
              <a:spcBef>
                <a:spcPct val="0"/>
              </a:spcBef>
              <a:buNone/>
            </a:pPr>
            <a:r>
              <a:rPr lang="en-US" altLang="zh-CN">
                <a:latin typeface="微软雅黑" panose="020B0503020204020204" pitchFamily="34" charset="-122"/>
                <a:ea typeface="微软雅黑" panose="020B0503020204020204" pitchFamily="34" charset="-122"/>
              </a:rPr>
              <a:t>   rote learning  </a:t>
            </a:r>
            <a:r>
              <a:rPr lang="zh-CN" altLang="en-US">
                <a:latin typeface="微软雅黑" panose="020B0503020204020204" pitchFamily="34" charset="-122"/>
                <a:ea typeface="微软雅黑" panose="020B0503020204020204" pitchFamily="34" charset="-122"/>
              </a:rPr>
              <a:t>死记硬背</a:t>
            </a:r>
            <a:endParaRPr lang="zh-CN" altLang="en-US">
              <a:latin typeface="微软雅黑" panose="020B0503020204020204" pitchFamily="34" charset="-122"/>
              <a:ea typeface="微软雅黑" panose="020B0503020204020204" pitchFamily="34" charset="-122"/>
            </a:endParaRPr>
          </a:p>
          <a:p>
            <a:pPr marL="0" indent="0">
              <a:lnSpc>
                <a:spcPct val="150000"/>
              </a:lnSpc>
              <a:spcBef>
                <a:spcPct val="0"/>
              </a:spcBef>
              <a:buNone/>
            </a:pPr>
            <a:endParaRPr lang="en-US" altLang="zh-CN" sz="3200">
              <a:latin typeface="微软雅黑" panose="020B0503020204020204" pitchFamily="34" charset="-122"/>
              <a:ea typeface="微软雅黑" panose="020B0503020204020204" pitchFamily="34" charset="-122"/>
            </a:endParaRPr>
          </a:p>
          <a:p>
            <a:pPr>
              <a:lnSpc>
                <a:spcPct val="150000"/>
              </a:lnSpc>
              <a:spcBef>
                <a:spcPct val="0"/>
              </a:spcBef>
            </a:pPr>
            <a:r>
              <a:rPr lang="en-GB" altLang="zh-CN" sz="3200">
                <a:latin typeface="微软雅黑" panose="020B0503020204020204" pitchFamily="34" charset="-122"/>
                <a:ea typeface="微软雅黑" panose="020B0503020204020204" pitchFamily="34" charset="-122"/>
              </a:rPr>
              <a:t>word formation</a:t>
            </a:r>
            <a:r>
              <a:rPr lang="zh-CN" altLang="en-US" sz="3200">
                <a:latin typeface="微软雅黑" panose="020B0503020204020204" pitchFamily="34" charset="-122"/>
                <a:ea typeface="微软雅黑" panose="020B0503020204020204" pitchFamily="34" charset="-122"/>
              </a:rPr>
              <a:t> 构词法</a:t>
            </a:r>
            <a:endParaRPr lang="zh-CN" altLang="en-US" sz="3200">
              <a:latin typeface="微软雅黑" panose="020B0503020204020204" pitchFamily="34" charset="-122"/>
              <a:ea typeface="微软雅黑" panose="020B0503020204020204" pitchFamily="34" charset="-122"/>
            </a:endParaRPr>
          </a:p>
          <a:p>
            <a:pPr marL="0" indent="0">
              <a:lnSpc>
                <a:spcPct val="150000"/>
              </a:lnSpc>
              <a:spcBef>
                <a:spcPct val="0"/>
              </a:spcBef>
              <a:buNone/>
            </a:pPr>
            <a:r>
              <a:rPr lang="en-US" altLang="zh-CN">
                <a:latin typeface="微软雅黑" panose="020B0503020204020204" pitchFamily="34" charset="-122"/>
                <a:ea typeface="微软雅黑" panose="020B0503020204020204" pitchFamily="34" charset="-122"/>
              </a:rPr>
              <a:t>  compounding</a:t>
            </a:r>
            <a:r>
              <a:rPr lang="zh-CN" altLang="en-US">
                <a:latin typeface="微软雅黑" panose="020B0503020204020204" pitchFamily="34" charset="-122"/>
                <a:ea typeface="微软雅黑" panose="020B0503020204020204" pitchFamily="34" charset="-122"/>
              </a:rPr>
              <a:t>复合词</a:t>
            </a:r>
            <a:r>
              <a:rPr lang="en-US" altLang="zh-CN">
                <a:latin typeface="微软雅黑" panose="020B0503020204020204" pitchFamily="34" charset="-122"/>
                <a:ea typeface="微软雅黑" panose="020B0503020204020204" pitchFamily="34" charset="-122"/>
              </a:rPr>
              <a:t>-- fingerprint </a:t>
            </a:r>
            <a:r>
              <a:rPr lang="zh-CN" altLang="en-US">
                <a:latin typeface="微软雅黑" panose="020B0503020204020204" pitchFamily="34" charset="-122"/>
                <a:ea typeface="微软雅黑" panose="020B0503020204020204" pitchFamily="34" charset="-122"/>
              </a:rPr>
              <a:t>指纹</a:t>
            </a:r>
            <a:endParaRPr lang="en-US" altLang="zh-CN">
              <a:latin typeface="微软雅黑" panose="020B0503020204020204" pitchFamily="34" charset="-122"/>
              <a:ea typeface="微软雅黑" panose="020B0503020204020204" pitchFamily="34" charset="-122"/>
            </a:endParaRPr>
          </a:p>
          <a:p>
            <a:pPr marL="0" indent="0">
              <a:lnSpc>
                <a:spcPct val="150000"/>
              </a:lnSpc>
              <a:spcBef>
                <a:spcPct val="0"/>
              </a:spcBef>
              <a:buNone/>
            </a:pPr>
            <a:r>
              <a:rPr lang="en-US" altLang="zh-CN">
                <a:latin typeface="微软雅黑" panose="020B0503020204020204" pitchFamily="34" charset="-122"/>
                <a:ea typeface="微软雅黑" panose="020B0503020204020204" pitchFamily="34" charset="-122"/>
              </a:rPr>
              <a:t>  derivation</a:t>
            </a:r>
            <a:r>
              <a:rPr lang="zh-CN" altLang="en-US">
                <a:latin typeface="微软雅黑" panose="020B0503020204020204" pitchFamily="34" charset="-122"/>
                <a:ea typeface="微软雅黑" panose="020B0503020204020204" pitchFamily="34" charset="-122"/>
              </a:rPr>
              <a:t>派生词</a:t>
            </a:r>
            <a:r>
              <a:rPr lang="en-US" altLang="zh-CN">
                <a:latin typeface="微软雅黑" panose="020B0503020204020204" pitchFamily="34" charset="-122"/>
                <a:ea typeface="微软雅黑" panose="020B0503020204020204" pitchFamily="34" charset="-122"/>
              </a:rPr>
              <a:t>-- fluctuate/fluctuat</a:t>
            </a:r>
            <a:r>
              <a:rPr lang="en-US" altLang="zh-CN">
                <a:solidFill>
                  <a:srgbClr val="FF0000"/>
                </a:solidFill>
                <a:latin typeface="微软雅黑" panose="020B0503020204020204" pitchFamily="34" charset="-122"/>
                <a:ea typeface="微软雅黑" panose="020B0503020204020204" pitchFamily="34" charset="-122"/>
              </a:rPr>
              <a:t>ion</a:t>
            </a:r>
            <a:endParaRPr lang="en-US" altLang="zh-CN">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txBox="1"/>
          <p:nvPr/>
        </p:nvSpPr>
        <p:spPr bwMode="auto">
          <a:xfrm>
            <a:off x="-241300" y="188913"/>
            <a:ext cx="89296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kumimoji="1" lang="en-US" altLang="zh-CN" sz="3200">
                <a:solidFill>
                  <a:srgbClr val="002060"/>
                </a:solidFill>
                <a:latin typeface="微软雅黑" panose="020B0503020204020204" pitchFamily="34" charset="-122"/>
                <a:ea typeface="微软雅黑" panose="020B0503020204020204" pitchFamily="34" charset="-122"/>
              </a:rPr>
              <a:t>GRA</a:t>
            </a:r>
            <a:r>
              <a:rPr kumimoji="1" lang="zh-CN" altLang="en-US" sz="3200">
                <a:solidFill>
                  <a:srgbClr val="002060"/>
                </a:solidFill>
                <a:latin typeface="微软雅黑" panose="020B0503020204020204" pitchFamily="34" charset="-122"/>
                <a:ea typeface="微软雅黑" panose="020B0503020204020204" pitchFamily="34" charset="-122"/>
              </a:rPr>
              <a:t>：</a:t>
            </a:r>
            <a:r>
              <a:rPr kumimoji="1" lang="en-US" altLang="zh-CN" sz="3200">
                <a:solidFill>
                  <a:srgbClr val="002060"/>
                </a:solidFill>
                <a:latin typeface="微软雅黑" panose="020B0503020204020204" pitchFamily="34" charset="-122"/>
                <a:ea typeface="微软雅黑" panose="020B0503020204020204" pitchFamily="34" charset="-122"/>
              </a:rPr>
              <a:t>Grammatical</a:t>
            </a:r>
            <a:r>
              <a:rPr kumimoji="1" lang="zh-CN" altLang="en-US" sz="3200">
                <a:solidFill>
                  <a:srgbClr val="002060"/>
                </a:solidFill>
                <a:latin typeface="微软雅黑" panose="020B0503020204020204" pitchFamily="34" charset="-122"/>
                <a:ea typeface="微软雅黑" panose="020B0503020204020204" pitchFamily="34" charset="-122"/>
              </a:rPr>
              <a:t> </a:t>
            </a:r>
            <a:r>
              <a:rPr kumimoji="1" lang="en-US" altLang="zh-CN" sz="3200">
                <a:solidFill>
                  <a:srgbClr val="002060"/>
                </a:solidFill>
                <a:latin typeface="微软雅黑" panose="020B0503020204020204" pitchFamily="34" charset="-122"/>
                <a:ea typeface="微软雅黑" panose="020B0503020204020204" pitchFamily="34" charset="-122"/>
              </a:rPr>
              <a:t>Range</a:t>
            </a:r>
            <a:r>
              <a:rPr kumimoji="1" lang="zh-CN" altLang="en-US" sz="3200">
                <a:solidFill>
                  <a:srgbClr val="002060"/>
                </a:solidFill>
                <a:latin typeface="微软雅黑" panose="020B0503020204020204" pitchFamily="34" charset="-122"/>
                <a:ea typeface="微软雅黑" panose="020B0503020204020204" pitchFamily="34" charset="-122"/>
              </a:rPr>
              <a:t> </a:t>
            </a:r>
            <a:r>
              <a:rPr kumimoji="1" lang="en-US" altLang="zh-CN" sz="3200">
                <a:solidFill>
                  <a:srgbClr val="002060"/>
                </a:solidFill>
                <a:latin typeface="微软雅黑" panose="020B0503020204020204" pitchFamily="34" charset="-122"/>
                <a:ea typeface="微软雅黑" panose="020B0503020204020204" pitchFamily="34" charset="-122"/>
              </a:rPr>
              <a:t>&amp;</a:t>
            </a:r>
            <a:r>
              <a:rPr kumimoji="1" lang="zh-CN" altLang="en-US" sz="3200">
                <a:solidFill>
                  <a:srgbClr val="002060"/>
                </a:solidFill>
                <a:latin typeface="微软雅黑" panose="020B0503020204020204" pitchFamily="34" charset="-122"/>
                <a:ea typeface="微软雅黑" panose="020B0503020204020204" pitchFamily="34" charset="-122"/>
              </a:rPr>
              <a:t> </a:t>
            </a:r>
            <a:r>
              <a:rPr kumimoji="1" lang="en-US" altLang="zh-CN" sz="3200">
                <a:solidFill>
                  <a:srgbClr val="002060"/>
                </a:solidFill>
                <a:latin typeface="微软雅黑" panose="020B0503020204020204" pitchFamily="34" charset="-122"/>
                <a:ea typeface="微软雅黑" panose="020B0503020204020204" pitchFamily="34" charset="-122"/>
              </a:rPr>
              <a:t>Accuracy</a:t>
            </a:r>
            <a:endParaRPr kumimoji="1" lang="en-US" altLang="zh-CN" sz="3200">
              <a:solidFill>
                <a:srgbClr val="00206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kumimoji="1" lang="en-US" altLang="zh-CN" sz="3200">
                <a:latin typeface="微软雅黑" panose="020B0503020204020204" pitchFamily="34" charset="-122"/>
                <a:ea typeface="微软雅黑" panose="020B0503020204020204" pitchFamily="34" charset="-122"/>
                <a:sym typeface="+mn-ea"/>
              </a:rPr>
              <a:t>(</a:t>
            </a:r>
            <a:r>
              <a:rPr kumimoji="1" lang="zh-CN" altLang="en-US" sz="3200">
                <a:latin typeface="微软雅黑" panose="020B0503020204020204" pitchFamily="34" charset="-122"/>
                <a:ea typeface="微软雅黑" panose="020B0503020204020204" pitchFamily="34" charset="-122"/>
                <a:sym typeface="+mn-ea"/>
              </a:rPr>
              <a:t>语法多样性及准确性 </a:t>
            </a:r>
            <a:r>
              <a:rPr kumimoji="1" lang="en-US" altLang="zh-CN" sz="3200">
                <a:latin typeface="微软雅黑" panose="020B0503020204020204" pitchFamily="34" charset="-122"/>
                <a:ea typeface="微软雅黑" panose="020B0503020204020204" pitchFamily="34" charset="-122"/>
                <a:sym typeface="+mn-ea"/>
              </a:rPr>
              <a:t>)</a:t>
            </a:r>
            <a:endParaRPr kumimoji="1" lang="zh-CN" altLang="en-US" sz="3200">
              <a:solidFill>
                <a:srgbClr val="002060"/>
              </a:solidFill>
              <a:latin typeface="微软雅黑" panose="020B0503020204020204" pitchFamily="34" charset="-122"/>
              <a:ea typeface="微软雅黑" panose="020B0503020204020204" pitchFamily="34" charset="-122"/>
            </a:endParaRPr>
          </a:p>
        </p:txBody>
      </p:sp>
      <p:sp>
        <p:nvSpPr>
          <p:cNvPr id="72707" name="文本框 2"/>
          <p:cNvSpPr txBox="1">
            <a:spLocks noChangeArrowheads="1"/>
          </p:cNvSpPr>
          <p:nvPr/>
        </p:nvSpPr>
        <p:spPr bwMode="auto">
          <a:xfrm>
            <a:off x="551815" y="1341120"/>
            <a:ext cx="9649460" cy="5306060"/>
          </a:xfrm>
          <a:prstGeom prst="rect">
            <a:avLst/>
          </a:prstGeom>
          <a:noFill/>
          <a:ln>
            <a:noFill/>
          </a:ln>
        </p:spPr>
        <p:txBody>
          <a:bodyPr>
            <a:no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nSpc>
                <a:spcPct val="150000"/>
              </a:lnSpc>
              <a:defRPr/>
            </a:pPr>
            <a:endParaRPr kumimoji="1" lang="zh-CN" altLang="en-US" sz="2800" dirty="0">
              <a:latin typeface="微软雅黑" panose="020B0503020204020204" pitchFamily="34" charset="-122"/>
              <a:ea typeface="微软雅黑" panose="020B0503020204020204" pitchFamily="34" charset="-122"/>
            </a:endParaRPr>
          </a:p>
          <a:p>
            <a:pPr>
              <a:lnSpc>
                <a:spcPct val="150000"/>
              </a:lnSpc>
              <a:defRPr/>
            </a:pPr>
            <a:r>
              <a:rPr kumimoji="1" lang="zh-CN" altLang="en-US" sz="2800" dirty="0">
                <a:latin typeface="微软雅黑" panose="020B0503020204020204" pitchFamily="34" charset="-122"/>
                <a:ea typeface="微软雅黑" panose="020B0503020204020204" pitchFamily="34" charset="-122"/>
              </a:rPr>
              <a:t>语法使用原则</a:t>
            </a:r>
            <a:endParaRPr kumimoji="1" lang="zh-CN" altLang="en-US" sz="2800" dirty="0">
              <a:latin typeface="微软雅黑" panose="020B0503020204020204" pitchFamily="34" charset="-122"/>
              <a:ea typeface="微软雅黑" panose="020B0503020204020204" pitchFamily="34" charset="-122"/>
            </a:endParaRPr>
          </a:p>
          <a:p>
            <a:pPr>
              <a:lnSpc>
                <a:spcPct val="150000"/>
              </a:lnSpc>
              <a:defRPr/>
            </a:pPr>
            <a:r>
              <a:rPr kumimoji="1" lang="en-US" altLang="zh-CN" sz="2800" dirty="0">
                <a:latin typeface="微软雅黑" panose="020B0503020204020204" pitchFamily="34" charset="-122"/>
                <a:ea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rPr>
              <a:t> </a:t>
            </a:r>
            <a:r>
              <a:rPr kumimoji="1" lang="zh-CN" altLang="en-US" sz="2800" dirty="0">
                <a:latin typeface="微软雅黑" panose="020B0503020204020204" pitchFamily="34" charset="-122"/>
                <a:ea typeface="微软雅黑" panose="020B0503020204020204" pitchFamily="34" charset="-122"/>
                <a:sym typeface="+mn-ea"/>
              </a:rPr>
              <a:t>句式</a:t>
            </a:r>
            <a:r>
              <a:rPr kumimoji="1" lang="zh-CN" altLang="en-US" sz="2800" dirty="0">
                <a:highlight>
                  <a:srgbClr val="FFFF00"/>
                </a:highlight>
                <a:latin typeface="微软雅黑" panose="020B0503020204020204" pitchFamily="34" charset="-122"/>
                <a:ea typeface="微软雅黑" panose="020B0503020204020204" pitchFamily="34" charset="-122"/>
                <a:sym typeface="+mn-ea"/>
              </a:rPr>
              <a:t>多样</a:t>
            </a:r>
            <a:r>
              <a:rPr kumimoji="1" lang="zh-CN" altLang="en-US" sz="2800" dirty="0">
                <a:latin typeface="微软雅黑" panose="020B0503020204020204" pitchFamily="34" charset="-122"/>
                <a:ea typeface="微软雅黑" panose="020B0503020204020204" pitchFamily="34" charset="-122"/>
                <a:sym typeface="+mn-ea"/>
              </a:rPr>
              <a:t>（简单， 并列，复合）</a:t>
            </a:r>
            <a:endParaRPr kumimoji="1" lang="zh-CN" altLang="en-US" sz="2800" dirty="0">
              <a:latin typeface="微软雅黑" panose="020B0503020204020204" pitchFamily="34" charset="-122"/>
              <a:ea typeface="微软雅黑" panose="020B0503020204020204" pitchFamily="34" charset="-122"/>
            </a:endParaRPr>
          </a:p>
          <a:p>
            <a:pPr>
              <a:lnSpc>
                <a:spcPct val="150000"/>
              </a:lnSpc>
              <a:defRPr/>
            </a:pPr>
            <a:r>
              <a:rPr kumimoji="1" lang="en-US" altLang="zh-CN" sz="2800" dirty="0">
                <a:latin typeface="微软雅黑" panose="020B0503020204020204" pitchFamily="34" charset="-122"/>
                <a:ea typeface="微软雅黑" panose="020B0503020204020204" pitchFamily="34" charset="-122"/>
              </a:rPr>
              <a:t>2.</a:t>
            </a:r>
            <a:r>
              <a:rPr kumimoji="1" lang="zh-CN" altLang="en-US" sz="2800" dirty="0">
                <a:latin typeface="微软雅黑" panose="020B0503020204020204" pitchFamily="34" charset="-122"/>
                <a:ea typeface="微软雅黑" panose="020B0503020204020204" pitchFamily="34" charset="-122"/>
              </a:rPr>
              <a:t> </a:t>
            </a:r>
            <a:r>
              <a:rPr kumimoji="1" lang="zh-CN" altLang="en-US" sz="2800" dirty="0">
                <a:latin typeface="微软雅黑" panose="020B0503020204020204" pitchFamily="34" charset="-122"/>
                <a:ea typeface="微软雅黑" panose="020B0503020204020204" pitchFamily="34" charset="-122"/>
                <a:sym typeface="+mn-ea"/>
              </a:rPr>
              <a:t>句子语法</a:t>
            </a:r>
            <a:r>
              <a:rPr kumimoji="1" lang="zh-CN" altLang="en-US" sz="2800" dirty="0">
                <a:highlight>
                  <a:srgbClr val="FFFF00"/>
                </a:highlight>
                <a:latin typeface="微软雅黑" panose="020B0503020204020204" pitchFamily="34" charset="-122"/>
                <a:ea typeface="微软雅黑" panose="020B0503020204020204" pitchFamily="34" charset="-122"/>
                <a:sym typeface="+mn-ea"/>
              </a:rPr>
              <a:t>正确</a:t>
            </a:r>
            <a:endParaRPr kumimoji="1" lang="zh-CN" altLang="en-US" sz="2800" dirty="0">
              <a:latin typeface="微软雅黑" panose="020B0503020204020204" pitchFamily="34" charset="-122"/>
              <a:ea typeface="微软雅黑" panose="020B0503020204020204" pitchFamily="34" charset="-122"/>
            </a:endParaRPr>
          </a:p>
          <a:p>
            <a:pPr>
              <a:lnSpc>
                <a:spcPct val="150000"/>
              </a:lnSpc>
              <a:defRPr/>
            </a:pPr>
            <a:r>
              <a:rPr kumimoji="1" lang="en-US" altLang="zh-CN" sz="2800" dirty="0">
                <a:latin typeface="微软雅黑" panose="020B0503020204020204" pitchFamily="34" charset="-122"/>
                <a:ea typeface="微软雅黑" panose="020B0503020204020204" pitchFamily="34" charset="-122"/>
              </a:rPr>
              <a:t>3. </a:t>
            </a:r>
            <a:r>
              <a:rPr kumimoji="1" lang="zh-CN" altLang="en-US" sz="2800" dirty="0">
                <a:latin typeface="微软雅黑" panose="020B0503020204020204" pitchFamily="34" charset="-122"/>
                <a:ea typeface="微软雅黑" panose="020B0503020204020204" pitchFamily="34" charset="-122"/>
              </a:rPr>
              <a:t>准确地使用</a:t>
            </a:r>
            <a:r>
              <a:rPr kumimoji="1" lang="zh-CN" altLang="en-US" sz="2800" dirty="0">
                <a:highlight>
                  <a:srgbClr val="FFFF00"/>
                </a:highlight>
                <a:latin typeface="微软雅黑" panose="020B0503020204020204" pitchFamily="34" charset="-122"/>
                <a:ea typeface="微软雅黑" panose="020B0503020204020204" pitchFamily="34" charset="-122"/>
              </a:rPr>
              <a:t>标点符号</a:t>
            </a:r>
            <a:endParaRPr kumimoji="1" lang="zh-CN" altLang="en-US" sz="2800" dirty="0">
              <a:highlight>
                <a:srgbClr val="FFFF00"/>
              </a:highligh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animEffect transition="in" filter="blinds(horizontal)">
                                      <p:cBhvr>
                                        <p:cTn id="7" dur="500"/>
                                        <p:tgtEl>
                                          <p:spTgt spid="727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7">
                                            <p:txEl>
                                              <p:pRg st="2" end="2"/>
                                            </p:txEl>
                                          </p:spTgt>
                                        </p:tgtEl>
                                        <p:attrNameLst>
                                          <p:attrName>style.visibility</p:attrName>
                                        </p:attrNameLst>
                                      </p:cBhvr>
                                      <p:to>
                                        <p:strVal val="visible"/>
                                      </p:to>
                                    </p:set>
                                    <p:animEffect transition="in" filter="blinds(horizontal)">
                                      <p:cBhvr>
                                        <p:cTn id="12" dur="500"/>
                                        <p:tgtEl>
                                          <p:spTgt spid="727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7">
                                            <p:txEl>
                                              <p:pRg st="3" end="3"/>
                                            </p:txEl>
                                          </p:spTgt>
                                        </p:tgtEl>
                                        <p:attrNameLst>
                                          <p:attrName>style.visibility</p:attrName>
                                        </p:attrNameLst>
                                      </p:cBhvr>
                                      <p:to>
                                        <p:strVal val="visible"/>
                                      </p:to>
                                    </p:set>
                                    <p:animEffect transition="in" filter="blinds(horizontal)">
                                      <p:cBhvr>
                                        <p:cTn id="17" dur="500"/>
                                        <p:tgtEl>
                                          <p:spTgt spid="727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07">
                                            <p:txEl>
                                              <p:pRg st="4" end="4"/>
                                            </p:txEl>
                                          </p:spTgt>
                                        </p:tgtEl>
                                        <p:attrNameLst>
                                          <p:attrName>style.visibility</p:attrName>
                                        </p:attrNameLst>
                                      </p:cBhvr>
                                      <p:to>
                                        <p:strVal val="visible"/>
                                      </p:to>
                                    </p:set>
                                    <p:animEffect transition="in" filter="blinds(horizontal)">
                                      <p:cBhvr>
                                        <p:cTn id="22" dur="500"/>
                                        <p:tgtEl>
                                          <p:spTgt spid="727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0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bwMode="auto">
          <a:xfrm>
            <a:off x="1847850" y="1773238"/>
            <a:ext cx="85693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20000"/>
              </a:spcBef>
              <a:buFontTx/>
              <a:buNone/>
            </a:pPr>
            <a:r>
              <a:rPr lang="zh-CN" altLang="en-US">
                <a:latin typeface="微软雅黑" panose="020B0503020204020204" pitchFamily="34" charset="-122"/>
                <a:ea typeface="微软雅黑" panose="020B0503020204020204" pitchFamily="34" charset="-122"/>
              </a:rPr>
              <a:t>例：</a:t>
            </a:r>
            <a:r>
              <a:rPr lang="en-US" altLang="zh-CN">
                <a:latin typeface="微软雅黑" panose="020B0503020204020204" pitchFamily="34" charset="-122"/>
                <a:ea typeface="微软雅黑" panose="020B0503020204020204" pitchFamily="34" charset="-122"/>
              </a:rPr>
              <a:t>They tend to be more independent. It is a very important factor in academic study and research. It will also give them an advantage in terms of coping with the challenges of student life. </a:t>
            </a:r>
            <a:endParaRPr lang="en-US" altLang="zh-CN">
              <a:latin typeface="微软雅黑" panose="020B0503020204020204" pitchFamily="34" charset="-122"/>
              <a:ea typeface="微软雅黑" panose="020B0503020204020204" pitchFamily="34" charset="-122"/>
            </a:endParaRPr>
          </a:p>
          <a:p>
            <a:pPr algn="just" eaLnBrk="1" hangingPunct="1">
              <a:lnSpc>
                <a:spcPct val="100000"/>
              </a:lnSpc>
              <a:spcBef>
                <a:spcPct val="20000"/>
              </a:spcBef>
              <a:buFontTx/>
              <a:buNone/>
            </a:pPr>
            <a:endParaRPr lang="en-US" altLang="zh-CN">
              <a:latin typeface="微软雅黑" panose="020B0503020204020204" pitchFamily="34" charset="-122"/>
              <a:ea typeface="微软雅黑" panose="020B0503020204020204" pitchFamily="34" charset="-122"/>
            </a:endParaRPr>
          </a:p>
          <a:p>
            <a:pPr algn="just" eaLnBrk="1" hangingPunct="1">
              <a:lnSpc>
                <a:spcPct val="100000"/>
              </a:lnSpc>
              <a:spcBef>
                <a:spcPct val="20000"/>
              </a:spcBef>
              <a:buFontTx/>
              <a:buNone/>
            </a:pPr>
            <a:r>
              <a:rPr lang="zh-CN" altLang="en-US">
                <a:latin typeface="微软雅黑" panose="020B0503020204020204" pitchFamily="34" charset="-122"/>
                <a:ea typeface="微软雅黑" panose="020B0503020204020204" pitchFamily="34" charset="-122"/>
              </a:rPr>
              <a:t>改：</a:t>
            </a:r>
            <a:r>
              <a:rPr lang="en-US" altLang="zh-CN">
                <a:latin typeface="微软雅黑" panose="020B0503020204020204" pitchFamily="34" charset="-122"/>
                <a:ea typeface="微软雅黑" panose="020B0503020204020204" pitchFamily="34" charset="-122"/>
              </a:rPr>
              <a:t>They tend to be more independent, </a:t>
            </a:r>
            <a:r>
              <a:rPr lang="en-US" altLang="zh-CN">
                <a:solidFill>
                  <a:srgbClr val="FF0000"/>
                </a:solidFill>
                <a:latin typeface="微软雅黑" panose="020B0503020204020204" pitchFamily="34" charset="-122"/>
                <a:ea typeface="微软雅黑" panose="020B0503020204020204" pitchFamily="34" charset="-122"/>
              </a:rPr>
              <a:t>which</a:t>
            </a:r>
            <a:r>
              <a:rPr lang="en-US" altLang="zh-CN">
                <a:latin typeface="微软雅黑" panose="020B0503020204020204" pitchFamily="34" charset="-122"/>
                <a:ea typeface="微软雅黑" panose="020B0503020204020204" pitchFamily="34" charset="-122"/>
              </a:rPr>
              <a:t> is a very important factor in academic study and research, </a:t>
            </a:r>
            <a:r>
              <a:rPr lang="en-US" altLang="zh-CN">
                <a:solidFill>
                  <a:srgbClr val="FF0000"/>
                </a:solidFill>
                <a:latin typeface="微软雅黑" panose="020B0503020204020204" pitchFamily="34" charset="-122"/>
                <a:ea typeface="微软雅黑" panose="020B0503020204020204" pitchFamily="34" charset="-122"/>
              </a:rPr>
              <a:t>as well as giving</a:t>
            </a:r>
            <a:r>
              <a:rPr lang="en-US" altLang="zh-CN">
                <a:latin typeface="微软雅黑" panose="020B0503020204020204" pitchFamily="34" charset="-122"/>
                <a:ea typeface="微软雅黑" panose="020B0503020204020204" pitchFamily="34" charset="-122"/>
              </a:rPr>
              <a:t> them an advantage in terms of coping with the challenges of student life. </a:t>
            </a:r>
            <a:endParaRPr lang="en-US" altLang="zh-CN">
              <a:latin typeface="微软雅黑" panose="020B0503020204020204" pitchFamily="34" charset="-122"/>
              <a:ea typeface="微软雅黑" panose="020B0503020204020204" pitchFamily="34" charset="-122"/>
            </a:endParaRPr>
          </a:p>
          <a:p>
            <a:pPr eaLnBrk="1" hangingPunct="1">
              <a:lnSpc>
                <a:spcPct val="100000"/>
              </a:lnSpc>
              <a:spcBef>
                <a:spcPct val="20000"/>
              </a:spcBef>
              <a:buFontTx/>
              <a:buNone/>
            </a:pPr>
            <a:endParaRPr lang="en-US" altLang="zh-CN" sz="3200">
              <a:latin typeface="微软雅黑" panose="020B0503020204020204" pitchFamily="34" charset="-122"/>
              <a:ea typeface="微软雅黑" panose="020B0503020204020204" pitchFamily="34" charset="-122"/>
            </a:endParaRPr>
          </a:p>
          <a:p>
            <a:pPr eaLnBrk="1" hangingPunct="1">
              <a:lnSpc>
                <a:spcPct val="100000"/>
              </a:lnSpc>
              <a:spcBef>
                <a:spcPct val="20000"/>
              </a:spcBef>
              <a:buFontTx/>
              <a:buNone/>
            </a:pPr>
            <a:endParaRPr lang="en-US" altLang="zh-CN" sz="3200">
              <a:latin typeface="微软雅黑" panose="020B0503020204020204" pitchFamily="34" charset="-122"/>
              <a:ea typeface="微软雅黑" panose="020B0503020204020204" pitchFamily="34" charset="-122"/>
            </a:endParaRPr>
          </a:p>
        </p:txBody>
      </p:sp>
      <p:cxnSp>
        <p:nvCxnSpPr>
          <p:cNvPr id="3" name="直线连接符 2"/>
          <p:cNvCxnSpPr>
            <a:cxnSpLocks noChangeShapeType="1"/>
          </p:cNvCxnSpPr>
          <p:nvPr/>
        </p:nvCxnSpPr>
        <p:spPr bwMode="auto">
          <a:xfrm>
            <a:off x="9336088" y="2276475"/>
            <a:ext cx="647700" cy="0"/>
          </a:xfrm>
          <a:prstGeom prst="line">
            <a:avLst/>
          </a:prstGeom>
          <a:noFill/>
          <a:ln w="25400">
            <a:solidFill>
              <a:schemeClr val="accent2"/>
            </a:solidFill>
            <a:round/>
          </a:ln>
          <a:effectLst>
            <a:outerShdw blurRad="63500" dist="20000" dir="5400000" rotWithShape="0">
              <a:srgbClr val="000000">
                <a:alpha val="37999"/>
              </a:srgbClr>
            </a:outerShdw>
          </a:effectLst>
        </p:spPr>
      </p:cxnSp>
      <p:cxnSp>
        <p:nvCxnSpPr>
          <p:cNvPr id="4" name="直线连接符 3"/>
          <p:cNvCxnSpPr>
            <a:cxnSpLocks noChangeShapeType="1"/>
          </p:cNvCxnSpPr>
          <p:nvPr/>
        </p:nvCxnSpPr>
        <p:spPr bwMode="auto">
          <a:xfrm>
            <a:off x="9515475" y="2708275"/>
            <a:ext cx="936625" cy="0"/>
          </a:xfrm>
          <a:prstGeom prst="line">
            <a:avLst/>
          </a:prstGeom>
          <a:noFill/>
          <a:ln w="25400">
            <a:solidFill>
              <a:schemeClr val="accent2"/>
            </a:solidFill>
            <a:round/>
          </a:ln>
          <a:effectLst>
            <a:outerShdw blurRad="63500" dist="20000" dir="5400000" rotWithShape="0">
              <a:srgbClr val="000000">
                <a:alpha val="37999"/>
              </a:srgbClr>
            </a:outerShdw>
          </a:effectLst>
        </p:spPr>
      </p:cxnSp>
      <p:sp>
        <p:nvSpPr>
          <p:cNvPr id="65540" name="矩形 4"/>
          <p:cNvSpPr>
            <a:spLocks noChangeArrowheads="1"/>
          </p:cNvSpPr>
          <p:nvPr/>
        </p:nvSpPr>
        <p:spPr bwMode="auto">
          <a:xfrm>
            <a:off x="1055053" y="404495"/>
            <a:ext cx="3128962"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0"/>
              </a:spcBef>
              <a:buFontTx/>
              <a:buNone/>
            </a:pPr>
            <a:r>
              <a:rPr kumimoji="1" lang="en-US" altLang="zh-CN" b="1">
                <a:solidFill>
                  <a:srgbClr val="0000CC"/>
                </a:solidFill>
                <a:latin typeface="微软雅黑" panose="020B0503020204020204" pitchFamily="34" charset="-122"/>
                <a:ea typeface="微软雅黑" panose="020B0503020204020204" pitchFamily="34" charset="-122"/>
              </a:rPr>
              <a:t>1.</a:t>
            </a:r>
            <a:r>
              <a:rPr kumimoji="1" lang="zh-CN" altLang="en-US" b="1">
                <a:solidFill>
                  <a:srgbClr val="0000CC"/>
                </a:solidFill>
                <a:latin typeface="微软雅黑" panose="020B0503020204020204" pitchFamily="34" charset="-122"/>
                <a:ea typeface="微软雅黑" panose="020B0503020204020204" pitchFamily="34" charset="-122"/>
              </a:rPr>
              <a:t> 复杂的语法结构</a:t>
            </a:r>
            <a:endParaRPr kumimoji="1" lang="en-US" altLang="zh-CN" b="1">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4"/>
          <p:cNvSpPr>
            <a:spLocks noChangeArrowheads="1"/>
          </p:cNvSpPr>
          <p:nvPr/>
        </p:nvSpPr>
        <p:spPr bwMode="auto">
          <a:xfrm>
            <a:off x="767715" y="260985"/>
            <a:ext cx="3145155" cy="52197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0"/>
              </a:spcBef>
              <a:buFontTx/>
              <a:buNone/>
            </a:pPr>
            <a:r>
              <a:rPr kumimoji="1" lang="en-US" altLang="zh-CN" b="1">
                <a:solidFill>
                  <a:srgbClr val="0000FF"/>
                </a:solidFill>
                <a:latin typeface="微软雅黑" panose="020B0503020204020204" pitchFamily="34" charset="-122"/>
                <a:ea typeface="微软雅黑" panose="020B0503020204020204" pitchFamily="34" charset="-122"/>
              </a:rPr>
              <a:t>2.</a:t>
            </a:r>
            <a:r>
              <a:rPr kumimoji="1" lang="zh-CN" altLang="en-US" b="1">
                <a:solidFill>
                  <a:srgbClr val="0000FF"/>
                </a:solidFill>
                <a:latin typeface="微软雅黑" panose="020B0503020204020204" pitchFamily="34" charset="-122"/>
                <a:ea typeface="微软雅黑" panose="020B0503020204020204" pitchFamily="34" charset="-122"/>
              </a:rPr>
              <a:t> 对语法掌握</a:t>
            </a:r>
            <a:r>
              <a:rPr kumimoji="1" lang="zh-CN" altLang="en-US" b="1">
                <a:solidFill>
                  <a:srgbClr val="0000FF"/>
                </a:solidFill>
                <a:latin typeface="微软雅黑" panose="020B0503020204020204" pitchFamily="34" charset="-122"/>
                <a:ea typeface="微软雅黑" panose="020B0503020204020204" pitchFamily="34" charset="-122"/>
              </a:rPr>
              <a:t>程度</a:t>
            </a:r>
            <a:endParaRPr kumimoji="1" lang="zh-CN" altLang="en-US" b="1">
              <a:solidFill>
                <a:srgbClr val="0000FF"/>
              </a:solidFill>
              <a:latin typeface="微软雅黑" panose="020B0503020204020204" pitchFamily="34" charset="-122"/>
              <a:ea typeface="微软雅黑" panose="020B0503020204020204" pitchFamily="34" charset="-122"/>
            </a:endParaRPr>
          </a:p>
        </p:txBody>
      </p:sp>
      <p:pic>
        <p:nvPicPr>
          <p:cNvPr id="66562"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2088" y="2312988"/>
            <a:ext cx="691197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线形标注 2 8"/>
          <p:cNvSpPr/>
          <p:nvPr/>
        </p:nvSpPr>
        <p:spPr>
          <a:xfrm>
            <a:off x="6858000" y="1665288"/>
            <a:ext cx="1614488" cy="442912"/>
          </a:xfrm>
          <a:prstGeom prst="borderCallout2">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sz="2400">
                <a:latin typeface="微软雅黑" panose="020B0503020204020204" pitchFamily="34" charset="-122"/>
                <a:ea typeface="微软雅黑" panose="020B0503020204020204" pitchFamily="34" charset="-122"/>
                <a:cs typeface="等线" charset="-122"/>
              </a:rPr>
              <a:t>单复数</a:t>
            </a:r>
            <a:endParaRPr lang="en-GB" altLang="x-none" sz="2400">
              <a:latin typeface="微软雅黑" panose="020B0503020204020204" pitchFamily="34" charset="-122"/>
              <a:ea typeface="微软雅黑" panose="020B0503020204020204" pitchFamily="34" charset="-122"/>
              <a:cs typeface="等线" charset="-122"/>
            </a:endParaRPr>
          </a:p>
        </p:txBody>
      </p:sp>
      <p:sp>
        <p:nvSpPr>
          <p:cNvPr id="10" name="线形标注 2 9"/>
          <p:cNvSpPr/>
          <p:nvPr/>
        </p:nvSpPr>
        <p:spPr>
          <a:xfrm>
            <a:off x="2511425" y="4022725"/>
            <a:ext cx="1614488" cy="441325"/>
          </a:xfrm>
          <a:prstGeom prst="borderCallout2">
            <a:avLst>
              <a:gd name="adj1" fmla="val 18750"/>
              <a:gd name="adj2" fmla="val -8333"/>
              <a:gd name="adj3" fmla="val 18750"/>
              <a:gd name="adj4" fmla="val -16667"/>
              <a:gd name="adj5" fmla="val -139649"/>
              <a:gd name="adj6" fmla="val -58186"/>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sz="2400">
                <a:latin typeface="微软雅黑" panose="020B0503020204020204" pitchFamily="34" charset="-122"/>
                <a:ea typeface="微软雅黑" panose="020B0503020204020204" pitchFamily="34" charset="-122"/>
                <a:cs typeface="等线" charset="-122"/>
              </a:rPr>
              <a:t>主谓一致</a:t>
            </a:r>
            <a:endParaRPr lang="en-GB" altLang="x-none" sz="2400">
              <a:latin typeface="微软雅黑" panose="020B0503020204020204" pitchFamily="34" charset="-122"/>
              <a:ea typeface="微软雅黑" panose="020B0503020204020204" pitchFamily="34" charset="-122"/>
              <a:cs typeface="等线" charset="-122"/>
            </a:endParaRPr>
          </a:p>
        </p:txBody>
      </p:sp>
      <p:sp>
        <p:nvSpPr>
          <p:cNvPr id="11" name="线形标注 2 10"/>
          <p:cNvSpPr/>
          <p:nvPr/>
        </p:nvSpPr>
        <p:spPr>
          <a:xfrm>
            <a:off x="7608888" y="3236913"/>
            <a:ext cx="1614487" cy="442912"/>
          </a:xfrm>
          <a:prstGeom prst="borderCallout2">
            <a:avLst>
              <a:gd name="adj1" fmla="val 18750"/>
              <a:gd name="adj2" fmla="val -8333"/>
              <a:gd name="adj3" fmla="val 18750"/>
              <a:gd name="adj4" fmla="val -16667"/>
              <a:gd name="adj5" fmla="val -60513"/>
              <a:gd name="adj6" fmla="val -4092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sz="2400">
                <a:latin typeface="微软雅黑" panose="020B0503020204020204" pitchFamily="34" charset="-122"/>
                <a:ea typeface="微软雅黑" panose="020B0503020204020204" pitchFamily="34" charset="-122"/>
                <a:cs typeface="等线" charset="-122"/>
              </a:rPr>
              <a:t>单复数</a:t>
            </a:r>
            <a:endParaRPr lang="en-GB" altLang="x-none" sz="2400">
              <a:latin typeface="微软雅黑" panose="020B0503020204020204" pitchFamily="34" charset="-122"/>
              <a:ea typeface="微软雅黑" panose="020B0503020204020204" pitchFamily="34" charset="-122"/>
              <a:cs typeface="等线" charset="-122"/>
            </a:endParaRPr>
          </a:p>
        </p:txBody>
      </p:sp>
      <p:pic>
        <p:nvPicPr>
          <p:cNvPr id="13"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1838" y="4643438"/>
            <a:ext cx="92519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线形标注 2 13"/>
          <p:cNvSpPr/>
          <p:nvPr/>
        </p:nvSpPr>
        <p:spPr>
          <a:xfrm>
            <a:off x="8423275" y="4127500"/>
            <a:ext cx="1614488" cy="442913"/>
          </a:xfrm>
          <a:prstGeom prst="borderCallout2">
            <a:avLst>
              <a:gd name="adj1" fmla="val 18750"/>
              <a:gd name="adj2" fmla="val -8333"/>
              <a:gd name="adj3" fmla="val 18750"/>
              <a:gd name="adj4" fmla="val -16667"/>
              <a:gd name="adj5" fmla="val 193965"/>
              <a:gd name="adj6" fmla="val -56646"/>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sz="2400">
                <a:latin typeface="微软雅黑" panose="020B0503020204020204" pitchFamily="34" charset="-122"/>
                <a:ea typeface="微软雅黑" panose="020B0503020204020204" pitchFamily="34" charset="-122"/>
                <a:cs typeface="等线" charset="-122"/>
              </a:rPr>
              <a:t>最高级</a:t>
            </a:r>
            <a:endParaRPr lang="en-GB" altLang="x-none" sz="2400">
              <a:latin typeface="微软雅黑" panose="020B0503020204020204" pitchFamily="34" charset="-122"/>
              <a:ea typeface="微软雅黑" panose="020B0503020204020204" pitchFamily="34" charset="-122"/>
              <a:cs typeface="等线" charset="-122"/>
            </a:endParaRPr>
          </a:p>
        </p:txBody>
      </p:sp>
      <p:sp>
        <p:nvSpPr>
          <p:cNvPr id="15" name="线形标注 2 14"/>
          <p:cNvSpPr/>
          <p:nvPr/>
        </p:nvSpPr>
        <p:spPr>
          <a:xfrm>
            <a:off x="9818688" y="6291263"/>
            <a:ext cx="2317750" cy="442912"/>
          </a:xfrm>
          <a:prstGeom prst="borderCallout2">
            <a:avLst>
              <a:gd name="adj1" fmla="val 18750"/>
              <a:gd name="adj2" fmla="val -8333"/>
              <a:gd name="adj3" fmla="val 18750"/>
              <a:gd name="adj4" fmla="val -16667"/>
              <a:gd name="adj5" fmla="val -192180"/>
              <a:gd name="adj6" fmla="val -3514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en-US" altLang="zh-CN" sz="2400">
                <a:latin typeface="微软雅黑" panose="020B0503020204020204" pitchFamily="34" charset="-122"/>
                <a:ea typeface="微软雅黑" panose="020B0503020204020204" pitchFamily="34" charset="-122"/>
                <a:cs typeface="等线" charset="-122"/>
              </a:rPr>
              <a:t>to</a:t>
            </a:r>
            <a:r>
              <a:rPr lang="zh-CN" altLang="en-US" sz="2400">
                <a:latin typeface="微软雅黑" panose="020B0503020204020204" pitchFamily="34" charset="-122"/>
                <a:ea typeface="微软雅黑" panose="020B0503020204020204" pitchFamily="34" charset="-122"/>
                <a:cs typeface="等线" charset="-122"/>
              </a:rPr>
              <a:t>加动词原形</a:t>
            </a:r>
            <a:endParaRPr lang="en-GB" altLang="x-none" sz="2400">
              <a:latin typeface="微软雅黑" panose="020B0503020204020204" pitchFamily="34" charset="-122"/>
              <a:ea typeface="微软雅黑" panose="020B0503020204020204" pitchFamily="34" charset="-122"/>
              <a:cs typeface="等线" charset="-122"/>
            </a:endParaRPr>
          </a:p>
        </p:txBody>
      </p:sp>
      <p:sp>
        <p:nvSpPr>
          <p:cNvPr id="12" name="线形标注 2 11"/>
          <p:cNvSpPr/>
          <p:nvPr/>
        </p:nvSpPr>
        <p:spPr>
          <a:xfrm>
            <a:off x="3292475" y="6324600"/>
            <a:ext cx="1666875" cy="409575"/>
          </a:xfrm>
          <a:prstGeom prst="borderCallout2">
            <a:avLst>
              <a:gd name="adj1" fmla="val 18750"/>
              <a:gd name="adj2" fmla="val -8333"/>
              <a:gd name="adj3" fmla="val 18750"/>
              <a:gd name="adj4" fmla="val -16667"/>
              <a:gd name="adj5" fmla="val -192180"/>
              <a:gd name="adj6" fmla="val -3514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sz="2400">
                <a:latin typeface="微软雅黑" panose="020B0503020204020204" pitchFamily="34" charset="-122"/>
                <a:ea typeface="微软雅黑" panose="020B0503020204020204" pitchFamily="34" charset="-122"/>
                <a:cs typeface="等线" charset="-122"/>
              </a:rPr>
              <a:t>指代错误</a:t>
            </a:r>
            <a:endParaRPr lang="en-GB" altLang="x-none" sz="2400">
              <a:latin typeface="微软雅黑" panose="020B0503020204020204" pitchFamily="34" charset="-122"/>
              <a:ea typeface="微软雅黑" panose="020B0503020204020204" pitchFamily="34" charset="-122"/>
              <a:cs typeface="等线"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350" y="981075"/>
            <a:ext cx="114173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文本框 2"/>
          <p:cNvSpPr txBox="1">
            <a:spLocks noChangeArrowheads="1"/>
          </p:cNvSpPr>
          <p:nvPr/>
        </p:nvSpPr>
        <p:spPr bwMode="auto">
          <a:xfrm>
            <a:off x="623888" y="341313"/>
            <a:ext cx="4651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3600">
                <a:latin typeface="微软雅黑" panose="020B0503020204020204" pitchFamily="34" charset="-122"/>
                <a:ea typeface="微软雅黑" panose="020B0503020204020204" pitchFamily="34" charset="-122"/>
              </a:rPr>
              <a:t>冠词的使用</a:t>
            </a:r>
            <a:endParaRPr kumimoji="1" lang="zh-CN" altLang="en-US" sz="3600">
              <a:latin typeface="微软雅黑" panose="020B0503020204020204" pitchFamily="34" charset="-122"/>
              <a:ea typeface="微软雅黑" panose="020B0503020204020204" pitchFamily="34" charset="-122"/>
            </a:endParaRPr>
          </a:p>
        </p:txBody>
      </p:sp>
      <p:sp>
        <p:nvSpPr>
          <p:cNvPr id="4" name="文本框 3"/>
          <p:cNvSpPr txBox="1">
            <a:spLocks noChangeArrowheads="1"/>
          </p:cNvSpPr>
          <p:nvPr/>
        </p:nvSpPr>
        <p:spPr bwMode="auto">
          <a:xfrm>
            <a:off x="2711450" y="4076700"/>
            <a:ext cx="948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2400">
                <a:solidFill>
                  <a:srgbClr val="0070C0"/>
                </a:solidFill>
                <a:latin typeface="微软雅黑" panose="020B0503020204020204" pitchFamily="34" charset="-122"/>
                <a:ea typeface="微软雅黑" panose="020B0503020204020204" pitchFamily="34" charset="-122"/>
              </a:rPr>
              <a:t>序数词，最高级，</a:t>
            </a:r>
            <a:r>
              <a:rPr kumimoji="1" lang="en-US" altLang="zh-CN" sz="2400">
                <a:solidFill>
                  <a:srgbClr val="0070C0"/>
                </a:solidFill>
                <a:latin typeface="微软雅黑" panose="020B0503020204020204" pitchFamily="34" charset="-122"/>
                <a:ea typeface="微软雅黑" panose="020B0503020204020204" pitchFamily="34" charset="-122"/>
              </a:rPr>
              <a:t>only</a:t>
            </a:r>
            <a:r>
              <a:rPr kumimoji="1" lang="zh-CN" altLang="en-US" sz="2400">
                <a:solidFill>
                  <a:srgbClr val="0070C0"/>
                </a:solidFill>
                <a:latin typeface="微软雅黑" panose="020B0503020204020204" pitchFamily="34" charset="-122"/>
                <a:ea typeface="微软雅黑" panose="020B0503020204020204" pitchFamily="34" charset="-122"/>
              </a:rPr>
              <a:t>等词和形容词表示一类人时，前面需要加</a:t>
            </a:r>
            <a:r>
              <a:rPr kumimoji="1" lang="en-US" altLang="zh-CN" sz="2400">
                <a:solidFill>
                  <a:srgbClr val="0070C0"/>
                </a:solidFill>
                <a:latin typeface="微软雅黑" panose="020B0503020204020204" pitchFamily="34" charset="-122"/>
                <a:ea typeface="微软雅黑" panose="020B0503020204020204" pitchFamily="34" charset="-122"/>
              </a:rPr>
              <a:t>the</a:t>
            </a:r>
            <a:endParaRPr kumimoji="1" lang="zh-CN" altLang="en-US" sz="240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a:spLocks noChangeArrowheads="1"/>
          </p:cNvSpPr>
          <p:nvPr/>
        </p:nvSpPr>
        <p:spPr bwMode="auto">
          <a:xfrm>
            <a:off x="7248525" y="2708275"/>
            <a:ext cx="5184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2400">
                <a:solidFill>
                  <a:srgbClr val="0070C0"/>
                </a:solidFill>
                <a:latin typeface="微软雅黑" panose="020B0503020204020204" pitchFamily="34" charset="-122"/>
                <a:ea typeface="微软雅黑" panose="020B0503020204020204" pitchFamily="34" charset="-122"/>
              </a:rPr>
              <a:t>单数可数名词前需要加不定冠词</a:t>
            </a:r>
            <a:r>
              <a:rPr kumimoji="1" lang="en-US" altLang="zh-CN" sz="2400">
                <a:solidFill>
                  <a:srgbClr val="0070C0"/>
                </a:solidFill>
                <a:latin typeface="微软雅黑" panose="020B0503020204020204" pitchFamily="34" charset="-122"/>
                <a:ea typeface="微软雅黑" panose="020B0503020204020204" pitchFamily="34" charset="-122"/>
              </a:rPr>
              <a:t>a/an</a:t>
            </a:r>
            <a:endParaRPr kumimoji="1" lang="zh-CN" altLang="en-US" sz="240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6081713" y="2024063"/>
            <a:ext cx="584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zh-CN" altLang="en-US" sz="2400">
                <a:solidFill>
                  <a:srgbClr val="0070C0"/>
                </a:solidFill>
                <a:latin typeface="微软雅黑" panose="020B0503020204020204" pitchFamily="34" charset="-122"/>
                <a:ea typeface="微软雅黑" panose="020B0503020204020204" pitchFamily="34" charset="-122"/>
              </a:rPr>
              <a:t>用复数名词表示概括时不需要加定冠词</a:t>
            </a:r>
            <a:r>
              <a:rPr kumimoji="1" lang="en-US" altLang="zh-CN" sz="2400">
                <a:solidFill>
                  <a:srgbClr val="0070C0"/>
                </a:solidFill>
                <a:latin typeface="微软雅黑" panose="020B0503020204020204" pitchFamily="34" charset="-122"/>
                <a:ea typeface="微软雅黑" panose="020B0503020204020204" pitchFamily="34" charset="-122"/>
              </a:rPr>
              <a:t>the</a:t>
            </a:r>
            <a:endParaRPr kumimoji="1" lang="zh-CN" altLang="en-US" sz="240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组 3"/>
          <p:cNvGrpSpPr/>
          <p:nvPr/>
        </p:nvGrpSpPr>
        <p:grpSpPr bwMode="auto">
          <a:xfrm>
            <a:off x="3570288" y="2349500"/>
            <a:ext cx="2560637" cy="1903413"/>
            <a:chOff x="3549539" y="2397823"/>
            <a:chExt cx="1793400" cy="1628261"/>
          </a:xfrm>
        </p:grpSpPr>
        <p:sp>
          <p:nvSpPr>
            <p:cNvPr id="5" name="椭圆 4"/>
            <p:cNvSpPr>
              <a:spLocks noChangeArrowheads="1"/>
            </p:cNvSpPr>
            <p:nvPr/>
          </p:nvSpPr>
          <p:spPr bwMode="auto">
            <a:xfrm>
              <a:off x="3549539" y="2397823"/>
              <a:ext cx="1793400" cy="1628261"/>
            </a:xfrm>
            <a:prstGeom prst="ellipse">
              <a:avLst/>
            </a:prstGeom>
            <a:gradFill rotWithShape="1">
              <a:gsLst>
                <a:gs pos="0">
                  <a:srgbClr val="1C1C96"/>
                </a:gs>
                <a:gs pos="20000">
                  <a:srgbClr val="1E1E93"/>
                </a:gs>
                <a:gs pos="100000">
                  <a:srgbClr val="14146F"/>
                </a:gs>
              </a:gsLst>
              <a:lin ang="5400000"/>
            </a:gradFill>
            <a:ln>
              <a:noFill/>
            </a:ln>
            <a:effectLst>
              <a:outerShdw blurRad="63500" dist="23000" dir="5400000" rotWithShape="0">
                <a:srgbClr val="000000">
                  <a:alpha val="34998"/>
                </a:srgbClr>
              </a:outerShdw>
            </a:effectLst>
          </p:spPr>
          <p:txBody>
            <a:bodyPr/>
            <a:lstStyle/>
            <a:p>
              <a:pPr>
                <a:defRPr/>
              </a:pPr>
              <a:endParaRPr lang="en-GB">
                <a:latin typeface="微软雅黑" panose="020B0503020204020204" pitchFamily="34" charset="-122"/>
                <a:ea typeface="微软雅黑" panose="020B0503020204020204" pitchFamily="34" charset="-122"/>
                <a:cs typeface="宋体" pitchFamily="2" charset="-122"/>
              </a:endParaRPr>
            </a:p>
          </p:txBody>
        </p:sp>
        <p:sp>
          <p:nvSpPr>
            <p:cNvPr id="6" name="椭圆 4"/>
            <p:cNvSpPr/>
            <p:nvPr/>
          </p:nvSpPr>
          <p:spPr>
            <a:xfrm>
              <a:off x="3811934" y="2636834"/>
              <a:ext cx="1268611" cy="1150240"/>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anchor="ctr"/>
            <a:lstStyle>
              <a:lvl1pPr defTabSz="1022350">
                <a:defRPr>
                  <a:solidFill>
                    <a:schemeClr val="tx1"/>
                  </a:solidFill>
                  <a:latin typeface="Arial" panose="020B0604020202090204" pitchFamily="34" charset="0"/>
                  <a:ea typeface="宋体" pitchFamily="2" charset="-122"/>
                </a:defRPr>
              </a:lvl1pPr>
              <a:lvl2pPr marL="742950" indent="-285750" defTabSz="1022350">
                <a:defRPr>
                  <a:solidFill>
                    <a:schemeClr val="tx1"/>
                  </a:solidFill>
                  <a:latin typeface="Arial" panose="020B0604020202090204" pitchFamily="34" charset="0"/>
                  <a:ea typeface="宋体" pitchFamily="2" charset="-122"/>
                </a:defRPr>
              </a:lvl2pPr>
              <a:lvl3pPr marL="1143000" indent="-228600" defTabSz="1022350">
                <a:defRPr>
                  <a:solidFill>
                    <a:schemeClr val="tx1"/>
                  </a:solidFill>
                  <a:latin typeface="Arial" panose="020B0604020202090204" pitchFamily="34" charset="0"/>
                  <a:ea typeface="宋体" pitchFamily="2" charset="-122"/>
                </a:defRPr>
              </a:lvl3pPr>
              <a:lvl4pPr marL="1600200" indent="-228600" defTabSz="1022350">
                <a:defRPr>
                  <a:solidFill>
                    <a:schemeClr val="tx1"/>
                  </a:solidFill>
                  <a:latin typeface="Arial" panose="020B0604020202090204" pitchFamily="34" charset="0"/>
                  <a:ea typeface="宋体" pitchFamily="2" charset="-122"/>
                </a:defRPr>
              </a:lvl4pPr>
              <a:lvl5pPr marL="2057400" indent="-228600" defTabSz="1022350">
                <a:defRPr>
                  <a:solidFill>
                    <a:schemeClr val="tx1"/>
                  </a:solidFill>
                  <a:latin typeface="Arial" panose="020B0604020202090204" pitchFamily="34" charset="0"/>
                  <a:ea typeface="宋体" pitchFamily="2" charset="-122"/>
                </a:defRPr>
              </a:lvl5pPr>
              <a:lvl6pPr marL="25146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lnSpc>
                  <a:spcPct val="90000"/>
                </a:lnSpc>
                <a:spcAft>
                  <a:spcPct val="35000"/>
                </a:spcAft>
                <a:defRPr/>
              </a:pPr>
              <a:r>
                <a:rPr lang="en-US" altLang="zh-CN" sz="3200" dirty="0">
                  <a:solidFill>
                    <a:srgbClr val="FFFFFF"/>
                  </a:solidFill>
                  <a:latin typeface="微软雅黑" panose="020B0503020204020204" pitchFamily="34" charset="-122"/>
                  <a:ea typeface="微软雅黑" panose="020B0503020204020204" pitchFamily="34" charset="-122"/>
                  <a:cs typeface="等线" charset="-122"/>
                </a:rPr>
                <a:t>Task</a:t>
              </a:r>
              <a:r>
                <a:rPr lang="zh-CN" altLang="en-US" sz="3200" dirty="0">
                  <a:solidFill>
                    <a:srgbClr val="FFFFFF"/>
                  </a:solidFill>
                  <a:latin typeface="微软雅黑" panose="020B0503020204020204" pitchFamily="34" charset="-122"/>
                  <a:ea typeface="微软雅黑" panose="020B0503020204020204" pitchFamily="34" charset="-122"/>
                  <a:cs typeface="等线" charset="-122"/>
                </a:rPr>
                <a:t> </a:t>
              </a:r>
              <a:r>
                <a:rPr lang="en-US" altLang="zh-CN" sz="3200" dirty="0">
                  <a:solidFill>
                    <a:srgbClr val="FFFFFF"/>
                  </a:solidFill>
                  <a:latin typeface="微软雅黑" panose="020B0503020204020204" pitchFamily="34" charset="-122"/>
                  <a:ea typeface="微软雅黑" panose="020B0503020204020204" pitchFamily="34" charset="-122"/>
                  <a:cs typeface="等线" charset="-122"/>
                </a:rPr>
                <a:t>2</a:t>
              </a:r>
              <a:endParaRPr lang="zh-CN" altLang="en-US" sz="3200" dirty="0">
                <a:solidFill>
                  <a:srgbClr val="FFFFFF"/>
                </a:solidFill>
                <a:latin typeface="微软雅黑" panose="020B0503020204020204" pitchFamily="34" charset="-122"/>
                <a:ea typeface="微软雅黑" panose="020B0503020204020204" pitchFamily="34" charset="-122"/>
                <a:cs typeface="等线" charset="-122"/>
              </a:endParaRPr>
            </a:p>
            <a:p>
              <a:pPr algn="ctr" eaLnBrk="1" hangingPunct="1">
                <a:lnSpc>
                  <a:spcPct val="90000"/>
                </a:lnSpc>
                <a:spcAft>
                  <a:spcPct val="35000"/>
                </a:spcAft>
                <a:defRPr/>
              </a:pPr>
              <a:r>
                <a:rPr lang="zh-CN" altLang="en-US" sz="3200" dirty="0">
                  <a:solidFill>
                    <a:srgbClr val="FFFFFF"/>
                  </a:solidFill>
                  <a:latin typeface="微软雅黑" panose="020B0503020204020204" pitchFamily="34" charset="-122"/>
                  <a:ea typeface="微软雅黑" panose="020B0503020204020204" pitchFamily="34" charset="-122"/>
                  <a:cs typeface="等线" charset="-122"/>
                </a:rPr>
                <a:t>话题分布</a:t>
              </a:r>
              <a:endParaRPr lang="en-GB" altLang="x-none" sz="3200" dirty="0">
                <a:solidFill>
                  <a:srgbClr val="FFFFFF"/>
                </a:solidFill>
                <a:latin typeface="微软雅黑" panose="020B0503020204020204" pitchFamily="34" charset="-122"/>
                <a:ea typeface="微软雅黑" panose="020B0503020204020204" pitchFamily="34" charset="-122"/>
                <a:cs typeface="等线" charset="-122"/>
              </a:endParaRPr>
            </a:p>
          </p:txBody>
        </p:sp>
      </p:grpSp>
      <p:sp>
        <p:nvSpPr>
          <p:cNvPr id="7" name="文本框 6"/>
          <p:cNvSpPr txBox="1">
            <a:spLocks noChangeArrowheads="1"/>
          </p:cNvSpPr>
          <p:nvPr/>
        </p:nvSpPr>
        <p:spPr bwMode="auto">
          <a:xfrm>
            <a:off x="1651000" y="444500"/>
            <a:ext cx="2232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FF0000"/>
                </a:solidFill>
                <a:latin typeface="微软雅黑" panose="020B0503020204020204" pitchFamily="34" charset="-122"/>
                <a:ea typeface="微软雅黑" panose="020B0503020204020204" pitchFamily="34" charset="-122"/>
              </a:rPr>
              <a:t>社会类</a:t>
            </a:r>
            <a:endParaRPr lang="en-GB" altLang="zh-CN" sz="480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3883025" y="1330325"/>
            <a:ext cx="1933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000">
                <a:solidFill>
                  <a:srgbClr val="FFC000"/>
                </a:solidFill>
                <a:latin typeface="微软雅黑" panose="020B0503020204020204" pitchFamily="34" charset="-122"/>
                <a:ea typeface="微软雅黑" panose="020B0503020204020204" pitchFamily="34" charset="-122"/>
              </a:rPr>
              <a:t>教育类</a:t>
            </a:r>
            <a:endParaRPr lang="en-GB" altLang="zh-CN" sz="4000">
              <a:solidFill>
                <a:srgbClr val="FFC000"/>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6756400" y="3509963"/>
            <a:ext cx="22875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C00000"/>
                </a:solidFill>
                <a:latin typeface="微软雅黑" panose="020B0503020204020204" pitchFamily="34" charset="-122"/>
                <a:ea typeface="微软雅黑" panose="020B0503020204020204" pitchFamily="34" charset="-122"/>
              </a:rPr>
              <a:t>科技类</a:t>
            </a:r>
            <a:endParaRPr lang="en-GB" altLang="zh-CN" sz="480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990600" y="1830388"/>
            <a:ext cx="28781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3200">
                <a:solidFill>
                  <a:srgbClr val="00B050"/>
                </a:solidFill>
                <a:latin typeface="微软雅黑" panose="020B0503020204020204" pitchFamily="34" charset="-122"/>
                <a:ea typeface="微软雅黑" panose="020B0503020204020204" pitchFamily="34" charset="-122"/>
              </a:rPr>
              <a:t>媒体广告类</a:t>
            </a:r>
            <a:endParaRPr lang="en-GB" altLang="zh-CN" sz="3200">
              <a:solidFill>
                <a:srgbClr val="00B050"/>
              </a:solidFill>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4995863" y="4678363"/>
            <a:ext cx="20129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400">
                <a:solidFill>
                  <a:srgbClr val="00B0F0"/>
                </a:solidFill>
                <a:latin typeface="微软雅黑" panose="020B0503020204020204" pitchFamily="34" charset="-122"/>
                <a:ea typeface="微软雅黑" panose="020B0503020204020204" pitchFamily="34" charset="-122"/>
              </a:rPr>
              <a:t>文化类</a:t>
            </a:r>
            <a:endParaRPr lang="en-GB" altLang="zh-CN" sz="4400">
              <a:solidFill>
                <a:srgbClr val="00B0F0"/>
              </a:solidFill>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6891338" y="1166813"/>
            <a:ext cx="2152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3600">
                <a:solidFill>
                  <a:srgbClr val="7030A0"/>
                </a:solidFill>
                <a:latin typeface="微软雅黑" panose="020B0503020204020204" pitchFamily="34" charset="-122"/>
                <a:ea typeface="微软雅黑" panose="020B0503020204020204" pitchFamily="34" charset="-122"/>
              </a:rPr>
              <a:t>政府类</a:t>
            </a:r>
            <a:endParaRPr lang="en-GB" altLang="zh-CN" sz="3600">
              <a:solidFill>
                <a:srgbClr val="7030A0"/>
              </a:solidFill>
              <a:latin typeface="微软雅黑" panose="020B0503020204020204" pitchFamily="34" charset="-122"/>
              <a:ea typeface="微软雅黑" panose="020B0503020204020204" pitchFamily="34" charset="-122"/>
            </a:endParaRPr>
          </a:p>
        </p:txBody>
      </p:sp>
      <p:sp>
        <p:nvSpPr>
          <p:cNvPr id="13" name="文本框 12"/>
          <p:cNvSpPr txBox="1">
            <a:spLocks noChangeArrowheads="1"/>
          </p:cNvSpPr>
          <p:nvPr/>
        </p:nvSpPr>
        <p:spPr bwMode="auto">
          <a:xfrm>
            <a:off x="6432550" y="2320925"/>
            <a:ext cx="18446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a:solidFill>
                  <a:srgbClr val="3C8C93"/>
                </a:solidFill>
                <a:latin typeface="微软雅黑" panose="020B0503020204020204" pitchFamily="34" charset="-122"/>
                <a:ea typeface="微软雅黑" panose="020B0503020204020204" pitchFamily="34" charset="-122"/>
              </a:rPr>
              <a:t>犯罪类</a:t>
            </a:r>
            <a:endParaRPr lang="en-GB" altLang="zh-CN">
              <a:solidFill>
                <a:srgbClr val="3C8C93"/>
              </a:solidFill>
              <a:latin typeface="微软雅黑" panose="020B0503020204020204" pitchFamily="34" charset="-122"/>
              <a:ea typeface="微软雅黑" panose="020B0503020204020204" pitchFamily="34" charset="-122"/>
            </a:endParaRPr>
          </a:p>
        </p:txBody>
      </p:sp>
      <p:sp>
        <p:nvSpPr>
          <p:cNvPr id="14" name="文本框 13"/>
          <p:cNvSpPr txBox="1">
            <a:spLocks noChangeArrowheads="1"/>
          </p:cNvSpPr>
          <p:nvPr/>
        </p:nvSpPr>
        <p:spPr bwMode="auto">
          <a:xfrm>
            <a:off x="1011238" y="3519488"/>
            <a:ext cx="2257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3200">
                <a:latin typeface="微软雅黑" panose="020B0503020204020204" pitchFamily="34" charset="-122"/>
                <a:ea typeface="微软雅黑" panose="020B0503020204020204" pitchFamily="34" charset="-122"/>
              </a:rPr>
              <a:t>环境类</a:t>
            </a:r>
            <a:endParaRPr lang="en-GB" altLang="zh-CN" sz="3200">
              <a:latin typeface="微软雅黑" panose="020B0503020204020204" pitchFamily="34" charset="-122"/>
              <a:ea typeface="微软雅黑" panose="020B0503020204020204" pitchFamily="34" charset="-122"/>
            </a:endParaRPr>
          </a:p>
        </p:txBody>
      </p:sp>
      <p:sp>
        <p:nvSpPr>
          <p:cNvPr id="15" name="文本框 14"/>
          <p:cNvSpPr txBox="1">
            <a:spLocks noChangeArrowheads="1"/>
          </p:cNvSpPr>
          <p:nvPr/>
        </p:nvSpPr>
        <p:spPr bwMode="auto">
          <a:xfrm>
            <a:off x="1998663" y="4940300"/>
            <a:ext cx="2305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3333CC"/>
                </a:solidFill>
                <a:latin typeface="微软雅黑" panose="020B0503020204020204" pitchFamily="34" charset="-122"/>
                <a:ea typeface="微软雅黑" panose="020B0503020204020204" pitchFamily="34" charset="-122"/>
              </a:rPr>
              <a:t>全球化</a:t>
            </a:r>
            <a:endParaRPr lang="en-GB" altLang="zh-CN" sz="4800">
              <a:solidFill>
                <a:srgbClr val="333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838" y="3409950"/>
            <a:ext cx="2443162"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44075" y="39688"/>
            <a:ext cx="2447925"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1+#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1+#ppt_w/2"/>
                                          </p:val>
                                        </p:tav>
                                        <p:tav tm="100000">
                                          <p:val>
                                            <p:strVal val="#ppt_x"/>
                                          </p:val>
                                        </p:tav>
                                      </p:tavLst>
                                    </p:anim>
                                    <p:anim calcmode="lin" valueType="num">
                                      <p:cBhvr additive="base">
                                        <p:cTn id="4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225" y="692150"/>
            <a:ext cx="1002982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10488613" y="1341438"/>
            <a:ext cx="1368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3575050" y="4410075"/>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a:spLocks noChangeArrowheads="1"/>
          </p:cNvSpPr>
          <p:nvPr/>
        </p:nvSpPr>
        <p:spPr bwMode="auto">
          <a:xfrm>
            <a:off x="9480550" y="1989138"/>
            <a:ext cx="1368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7391400" y="3409950"/>
            <a:ext cx="187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r>
              <a:rPr kumimoji="1" lang="en-US" altLang="zh-CN" sz="2000">
                <a:solidFill>
                  <a:srgbClr val="FF0000"/>
                </a:solidFill>
                <a:latin typeface="微软雅黑" panose="020B0503020204020204" pitchFamily="34" charset="-122"/>
                <a:ea typeface="微软雅黑" panose="020B0503020204020204" pitchFamily="34" charset="-122"/>
              </a:rPr>
              <a:t>H</a:t>
            </a:r>
            <a:r>
              <a:rPr kumimoji="1" lang="en-US" altLang="zh-CN">
                <a:solidFill>
                  <a:srgbClr val="FF0000"/>
                </a:solidFill>
                <a:latin typeface="微软雅黑" panose="020B0503020204020204" pitchFamily="34" charset="-122"/>
                <a:ea typeface="微软雅黑" panose="020B0503020204020204" pitchFamily="34" charset="-122"/>
              </a:rPr>
              <a:t>       ,</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5519738" y="4149725"/>
            <a:ext cx="13684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2282825" y="5195888"/>
            <a:ext cx="1368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1774825" y="1601788"/>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6680200" y="5527675"/>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a:solidFill>
                  <a:srgbClr val="FF0000"/>
                </a:solidFill>
                <a:latin typeface="微软雅黑" panose="020B0503020204020204" pitchFamily="34" charset="-122"/>
                <a:ea typeface="微软雅黑" panose="020B0503020204020204" pitchFamily="34" charset="-122"/>
              </a:rPr>
              <a:t>,</a:t>
            </a:r>
            <a:endParaRPr kumimoji="1" lang="en-US" altLang="zh-CN">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a:spLocks noChangeArrowheads="1"/>
          </p:cNvSpPr>
          <p:nvPr/>
        </p:nvSpPr>
        <p:spPr bwMode="auto">
          <a:xfrm>
            <a:off x="2387600" y="6116638"/>
            <a:ext cx="3816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nSpc>
                <a:spcPct val="100000"/>
              </a:lnSpc>
              <a:spcBef>
                <a:spcPct val="0"/>
              </a:spcBef>
              <a:buFontTx/>
              <a:buNone/>
            </a:pPr>
            <a:r>
              <a:rPr kumimoji="1" lang="en-US" altLang="zh-CN" sz="2000">
                <a:solidFill>
                  <a:srgbClr val="FF0000"/>
                </a:solidFill>
                <a:latin typeface="微软雅黑" panose="020B0503020204020204" pitchFamily="34" charset="-122"/>
                <a:ea typeface="微软雅黑" panose="020B0503020204020204" pitchFamily="34" charset="-122"/>
              </a:rPr>
              <a:t>emissions because</a:t>
            </a:r>
            <a:endParaRPr kumimoji="1" lang="en-US" altLang="zh-CN" sz="2000">
              <a:solidFill>
                <a:srgbClr val="FF0000"/>
              </a:solidFill>
              <a:latin typeface="微软雅黑" panose="020B0503020204020204" pitchFamily="34" charset="-122"/>
              <a:ea typeface="微软雅黑" panose="020B0503020204020204" pitchFamily="34" charset="-122"/>
            </a:endParaRPr>
          </a:p>
        </p:txBody>
      </p:sp>
      <p:sp>
        <p:nvSpPr>
          <p:cNvPr id="66561" name="矩形 4"/>
          <p:cNvSpPr>
            <a:spLocks noChangeArrowheads="1"/>
          </p:cNvSpPr>
          <p:nvPr>
            <p:custDataLst>
              <p:tags r:id="rId2"/>
            </p:custDataLst>
          </p:nvPr>
        </p:nvSpPr>
        <p:spPr bwMode="auto">
          <a:xfrm>
            <a:off x="983615" y="116840"/>
            <a:ext cx="4159250" cy="52197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00000"/>
              </a:lnSpc>
              <a:spcBef>
                <a:spcPct val="0"/>
              </a:spcBef>
              <a:buFontTx/>
              <a:buNone/>
            </a:pPr>
            <a:r>
              <a:rPr kumimoji="1" lang="en-US" altLang="zh-CN" b="1">
                <a:solidFill>
                  <a:srgbClr val="0000FF"/>
                </a:solidFill>
                <a:latin typeface="微软雅黑" panose="020B0503020204020204" pitchFamily="34" charset="-122"/>
                <a:ea typeface="微软雅黑" panose="020B0503020204020204" pitchFamily="34" charset="-122"/>
              </a:rPr>
              <a:t>3.</a:t>
            </a:r>
            <a:r>
              <a:rPr kumimoji="1" lang="zh-CN" altLang="en-US" b="1">
                <a:solidFill>
                  <a:srgbClr val="0000FF"/>
                </a:solidFill>
                <a:latin typeface="微软雅黑" panose="020B0503020204020204" pitchFamily="34" charset="-122"/>
                <a:ea typeface="微软雅黑" panose="020B0503020204020204" pitchFamily="34" charset="-122"/>
              </a:rPr>
              <a:t> 对</a:t>
            </a:r>
            <a:r>
              <a:rPr kumimoji="1" lang="zh-CN" altLang="en-US">
                <a:latin typeface="微软雅黑" panose="020B0503020204020204" pitchFamily="34" charset="-122"/>
                <a:ea typeface="微软雅黑" panose="020B0503020204020204" pitchFamily="34" charset="-122"/>
                <a:sym typeface="+mn-ea"/>
              </a:rPr>
              <a:t>标点符号</a:t>
            </a:r>
            <a:r>
              <a:rPr kumimoji="1" lang="zh-CN" altLang="en-US" b="1">
                <a:solidFill>
                  <a:srgbClr val="0000FF"/>
                </a:solidFill>
                <a:latin typeface="微软雅黑" panose="020B0503020204020204" pitchFamily="34" charset="-122"/>
                <a:ea typeface="微软雅黑" panose="020B0503020204020204" pitchFamily="34" charset="-122"/>
              </a:rPr>
              <a:t>掌握</a:t>
            </a:r>
            <a:r>
              <a:rPr kumimoji="1" lang="zh-CN" altLang="en-US" b="1">
                <a:solidFill>
                  <a:srgbClr val="0000FF"/>
                </a:solidFill>
                <a:latin typeface="微软雅黑" panose="020B0503020204020204" pitchFamily="34" charset="-122"/>
                <a:ea typeface="微软雅黑" panose="020B0503020204020204" pitchFamily="34" charset="-122"/>
              </a:rPr>
              <a:t>程度</a:t>
            </a:r>
            <a:endParaRPr kumimoji="1" lang="zh-CN" altLang="en-US" b="1">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txBox="1"/>
          <p:nvPr/>
        </p:nvSpPr>
        <p:spPr bwMode="auto">
          <a:xfrm>
            <a:off x="2039938" y="765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ctr" eaLnBrk="1" hangingPunct="1">
              <a:lnSpc>
                <a:spcPct val="100000"/>
              </a:lnSpc>
              <a:spcBef>
                <a:spcPct val="0"/>
              </a:spcBef>
              <a:buFontTx/>
              <a:buNone/>
            </a:pPr>
            <a:r>
              <a:rPr lang="en-GB" altLang="zh-CN" sz="3600" b="1">
                <a:solidFill>
                  <a:srgbClr val="002060"/>
                </a:solidFill>
                <a:latin typeface="微软雅黑" panose="020B0503020204020204" pitchFamily="34" charset="-122"/>
                <a:ea typeface="微软雅黑" panose="020B0503020204020204" pitchFamily="34" charset="-122"/>
              </a:rPr>
              <a:t>Task</a:t>
            </a:r>
            <a:r>
              <a:rPr lang="zh-CN" altLang="en-US" sz="3600" b="1">
                <a:solidFill>
                  <a:srgbClr val="002060"/>
                </a:solidFill>
                <a:latin typeface="微软雅黑" panose="020B0503020204020204" pitchFamily="34" charset="-122"/>
                <a:ea typeface="微软雅黑" panose="020B0503020204020204" pitchFamily="34" charset="-122"/>
              </a:rPr>
              <a:t> </a:t>
            </a:r>
            <a:r>
              <a:rPr lang="en-GB" altLang="zh-CN" sz="3600" b="1">
                <a:solidFill>
                  <a:srgbClr val="002060"/>
                </a:solidFill>
                <a:latin typeface="微软雅黑" panose="020B0503020204020204" pitchFamily="34" charset="-122"/>
                <a:ea typeface="微软雅黑" panose="020B0503020204020204" pitchFamily="34" charset="-122"/>
              </a:rPr>
              <a:t>2</a:t>
            </a:r>
            <a:r>
              <a:rPr lang="zh-CN" altLang="en-US" sz="3600" b="1">
                <a:solidFill>
                  <a:srgbClr val="002060"/>
                </a:solidFill>
                <a:latin typeface="微软雅黑" panose="020B0503020204020204" pitchFamily="34" charset="-122"/>
                <a:ea typeface="微软雅黑" panose="020B0503020204020204" pitchFamily="34" charset="-122"/>
              </a:rPr>
              <a:t> </a:t>
            </a:r>
            <a:r>
              <a:rPr kumimoji="1" lang="zh-CN" altLang="en-US" sz="3600" b="1">
                <a:solidFill>
                  <a:srgbClr val="002060"/>
                </a:solidFill>
                <a:latin typeface="微软雅黑" panose="020B0503020204020204" pitchFamily="34" charset="-122"/>
                <a:ea typeface="微软雅黑" panose="020B0503020204020204" pitchFamily="34" charset="-122"/>
              </a:rPr>
              <a:t>评分标准</a:t>
            </a:r>
            <a:endParaRPr kumimoji="1" lang="zh-CN" altLang="en-US" sz="3600" b="1">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rot="5400000">
            <a:off x="623392" y="1628800"/>
            <a:ext cx="4824536" cy="4824536"/>
          </a:xfrm>
          <a:prstGeom prst="roundRect">
            <a:avLst/>
          </a:prstGeom>
        </p:spPr>
      </p:pic>
      <p:graphicFrame>
        <p:nvGraphicFramePr>
          <p:cNvPr id="8" name="表格 7"/>
          <p:cNvGraphicFramePr>
            <a:graphicFrameLocks noGrp="1"/>
          </p:cNvGraphicFramePr>
          <p:nvPr/>
        </p:nvGraphicFramePr>
        <p:xfrm>
          <a:off x="5808663" y="1649413"/>
          <a:ext cx="6140450" cy="4862513"/>
        </p:xfrm>
        <a:graphic>
          <a:graphicData uri="http://schemas.openxmlformats.org/drawingml/2006/table">
            <a:tbl>
              <a:tblPr/>
              <a:tblGrid>
                <a:gridCol w="6140450"/>
              </a:tblGrid>
              <a:tr h="552450">
                <a:tc>
                  <a:txBody>
                    <a:bodyPr/>
                    <a:lstStyle>
                      <a:lvl1pPr>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TR</a:t>
                      </a:r>
                      <a:r>
                        <a:rPr kumimoji="1"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 </a:t>
                      </a: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(Task Response </a:t>
                      </a:r>
                      <a:r>
                        <a:rPr kumimoji="1"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写作任务回应</a:t>
                      </a: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a:t>
                      </a:r>
                      <a:endPar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6DCE5"/>
                    </a:solidFill>
                  </a:tcPr>
                </a:tc>
              </a:tr>
              <a:tr h="552450">
                <a:tc>
                  <a:txBody>
                    <a:bodyPr/>
                    <a:lstStyle>
                      <a:lvl1pPr marL="342900" indent="-342900">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1"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最重要，不能跑题或者偏题</a:t>
                      </a:r>
                      <a:endPar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r>
              <a:tr h="552450">
                <a:tc>
                  <a:txBody>
                    <a:bodyPr/>
                    <a:lstStyle>
                      <a:lvl1pPr>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CC</a:t>
                      </a:r>
                      <a:r>
                        <a:rPr kumimoji="1"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 </a:t>
                      </a: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(Coherence &amp; Cohesion </a:t>
                      </a:r>
                      <a:r>
                        <a:rPr kumimoji="1"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连贯和衔接</a:t>
                      </a: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a:t>
                      </a:r>
                      <a:endPar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r>
              <a:tr h="995363">
                <a:tc>
                  <a:txBody>
                    <a:bodyPr/>
                    <a:lstStyle>
                      <a:lvl1pPr marL="342900" indent="-342900">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1"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观点连贯有逻辑性。全文总观点、分论点和段落中句子之间的关系</a:t>
                      </a:r>
                      <a:endPar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r>
              <a:tr h="552450">
                <a:tc>
                  <a:txBody>
                    <a:bodyPr/>
                    <a:lstStyle>
                      <a:lvl1pPr>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GR&amp;A (Grammatical Range&amp; Accuracy)</a:t>
                      </a:r>
                      <a:endParaRPr kumimoji="1" lang="en-GB"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r>
              <a:tr h="552450">
                <a:tc>
                  <a:txBody>
                    <a:bodyPr/>
                    <a:lstStyle>
                      <a:lvl1pPr marL="342900" indent="-342900">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1"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句式结构多样 </a:t>
                      </a:r>
                      <a:r>
                        <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&amp;</a:t>
                      </a: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 语法准确度</a:t>
                      </a:r>
                      <a:endPar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r>
              <a:tr h="552450">
                <a:tc>
                  <a:txBody>
                    <a:bodyPr/>
                    <a:lstStyle>
                      <a:lvl1pPr>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LR (Lexical Resources </a:t>
                      </a:r>
                      <a:r>
                        <a:rPr kumimoji="1"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词汇丰富度</a:t>
                      </a:r>
                      <a:r>
                        <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rPr>
                        <a:t>)</a:t>
                      </a:r>
                      <a:endParaRPr kumimoji="1" lang="en-US" altLang="zh-CN"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r>
              <a:tr h="552450">
                <a:tc>
                  <a:txBody>
                    <a:bodyPr/>
                    <a:lstStyle>
                      <a:lvl1pPr marL="342900" indent="-342900">
                        <a:lnSpc>
                          <a:spcPct val="90000"/>
                        </a:lnSpc>
                        <a:spcBef>
                          <a:spcPts val="1000"/>
                        </a:spcBef>
                        <a:buFont typeface="Arial" panose="020B0604020202090204" pitchFamily="34" charset="0"/>
                        <a:defRPr sz="24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defRPr sz="20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defRPr>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defRPr>
                          <a:solidFill>
                            <a:schemeClr val="tx1"/>
                          </a:solidFill>
                          <a:latin typeface="Calibri" panose="020F0502020204030204" pitchFamily="34" charset="0"/>
                          <a:ea typeface="等线" charset="-122"/>
                          <a:cs typeface="等线" charset="-122"/>
                        </a:defRPr>
                      </a:lvl9pPr>
                    </a:lstStyle>
                    <a:p>
                      <a:pPr marL="0" marR="0" lvl="1"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准确 </a:t>
                      </a:r>
                      <a:r>
                        <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&amp;</a:t>
                      </a:r>
                      <a:r>
                        <a:rPr kumimoji="1" lang="zh-CN" altLang="en-US"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rPr>
                        <a:t> 多样</a:t>
                      </a:r>
                      <a:endParaRPr kumimoji="1" lang="en-US" altLang="zh-CN" sz="2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等线" charset="-122"/>
                      </a:endParaRPr>
                    </a:p>
                  </a:txBody>
                  <a:tcPr marL="91434" marR="91434"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文本框 3"/>
          <p:cNvSpPr txBox="1">
            <a:spLocks noChangeArrowheads="1"/>
          </p:cNvSpPr>
          <p:nvPr/>
        </p:nvSpPr>
        <p:spPr bwMode="auto">
          <a:xfrm>
            <a:off x="5519738" y="476250"/>
            <a:ext cx="287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Review</a:t>
            </a:r>
            <a:endParaRPr lang="en-GB" altLang="zh-CN" sz="24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2063750" y="1196975"/>
            <a:ext cx="6335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2000" b="1">
                <a:solidFill>
                  <a:srgbClr val="FF0000"/>
                </a:solidFill>
                <a:latin typeface="微软雅黑" panose="020B0503020204020204" pitchFamily="34" charset="-122"/>
                <a:ea typeface="微软雅黑" panose="020B0503020204020204" pitchFamily="34" charset="-122"/>
              </a:rPr>
              <a:t>1.</a:t>
            </a:r>
            <a:r>
              <a:rPr lang="zh-CN" altLang="en-US" sz="2000" b="1">
                <a:solidFill>
                  <a:srgbClr val="FF0000"/>
                </a:solidFill>
                <a:latin typeface="微软雅黑" panose="020B0503020204020204" pitchFamily="34" charset="-122"/>
                <a:ea typeface="微软雅黑" panose="020B0503020204020204" pitchFamily="34" charset="-122"/>
              </a:rPr>
              <a:t> </a:t>
            </a:r>
            <a:r>
              <a:rPr lang="en-US" altLang="zh-CN" sz="2000" b="1">
                <a:solidFill>
                  <a:srgbClr val="FF0000"/>
                </a:solidFill>
                <a:latin typeface="微软雅黑" panose="020B0503020204020204" pitchFamily="34" charset="-122"/>
                <a:ea typeface="微软雅黑" panose="020B0503020204020204" pitchFamily="34" charset="-122"/>
              </a:rPr>
              <a:t>Task2 </a:t>
            </a:r>
            <a:r>
              <a:rPr lang="zh-CN" altLang="en-US" sz="2000" b="1">
                <a:solidFill>
                  <a:srgbClr val="FF0000"/>
                </a:solidFill>
                <a:latin typeface="微软雅黑" panose="020B0503020204020204" pitchFamily="34" charset="-122"/>
                <a:ea typeface="微软雅黑" panose="020B0503020204020204" pitchFamily="34" charset="-122"/>
              </a:rPr>
              <a:t>常见话题分布</a:t>
            </a:r>
            <a:endParaRPr lang="en-US" altLang="zh-CN" sz="2000" b="1">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a:spLocks noChangeArrowheads="1"/>
          </p:cNvSpPr>
          <p:nvPr/>
        </p:nvSpPr>
        <p:spPr bwMode="auto">
          <a:xfrm>
            <a:off x="1919288" y="1597025"/>
            <a:ext cx="8748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lvl="1" eaLnBrk="1" hangingPunct="1">
              <a:lnSpc>
                <a:spcPct val="100000"/>
              </a:lnSpc>
              <a:spcBef>
                <a:spcPct val="0"/>
              </a:spcBef>
              <a:buFont typeface="Arial" panose="020B0604020202090204" pitchFamily="34" charset="0"/>
              <a:buNone/>
            </a:pPr>
            <a:r>
              <a:rPr lang="zh-CN" altLang="zh-CN" sz="1800" b="1">
                <a:latin typeface="微软雅黑" panose="020B0503020204020204" pitchFamily="34" charset="-122"/>
                <a:ea typeface="微软雅黑" panose="020B0503020204020204" pitchFamily="34" charset="-122"/>
              </a:rPr>
              <a:t>教育</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科技</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社会问题</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环境资源</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广告媒体</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文化艺术</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政府职能</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犯罪</a:t>
            </a:r>
            <a:r>
              <a:rPr lang="zh-CN" altLang="en-US" sz="1400">
                <a:latin typeface="微软雅黑" panose="020B0503020204020204" pitchFamily="34" charset="-122"/>
                <a:ea typeface="微软雅黑" panose="020B0503020204020204" pitchFamily="34" charset="-122"/>
              </a:rPr>
              <a:t>，</a:t>
            </a:r>
            <a:r>
              <a:rPr lang="zh-CN" altLang="zh-CN" sz="1800" b="1">
                <a:latin typeface="微软雅黑" panose="020B0503020204020204" pitchFamily="34" charset="-122"/>
                <a:ea typeface="微软雅黑" panose="020B0503020204020204" pitchFamily="34" charset="-122"/>
              </a:rPr>
              <a:t>全球化</a:t>
            </a:r>
            <a:endParaRPr lang="zh-CN" altLang="zh-CN" sz="1400">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2084388" y="2132013"/>
            <a:ext cx="6335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2000" b="1">
                <a:solidFill>
                  <a:srgbClr val="FF0000"/>
                </a:solidFill>
                <a:latin typeface="微软雅黑" panose="020B0503020204020204" pitchFamily="34" charset="-122"/>
                <a:ea typeface="微软雅黑" panose="020B0503020204020204" pitchFamily="34" charset="-122"/>
              </a:rPr>
              <a:t>2.</a:t>
            </a:r>
            <a:r>
              <a:rPr lang="zh-CN" altLang="en-US" sz="2000" b="1">
                <a:solidFill>
                  <a:srgbClr val="FF0000"/>
                </a:solidFill>
                <a:latin typeface="微软雅黑" panose="020B0503020204020204" pitchFamily="34" charset="-122"/>
                <a:ea typeface="微软雅黑" panose="020B0503020204020204" pitchFamily="34" charset="-122"/>
              </a:rPr>
              <a:t> </a:t>
            </a:r>
            <a:r>
              <a:rPr lang="en-US" altLang="zh-CN" sz="2000" b="1">
                <a:solidFill>
                  <a:srgbClr val="FF0000"/>
                </a:solidFill>
                <a:latin typeface="微软雅黑" panose="020B0503020204020204" pitchFamily="34" charset="-122"/>
                <a:ea typeface="微软雅黑" panose="020B0503020204020204" pitchFamily="34" charset="-122"/>
              </a:rPr>
              <a:t>Task2 </a:t>
            </a:r>
            <a:r>
              <a:rPr lang="zh-CN" altLang="en-US" sz="2000" b="1">
                <a:solidFill>
                  <a:srgbClr val="FF0000"/>
                </a:solidFill>
                <a:latin typeface="微软雅黑" panose="020B0503020204020204" pitchFamily="34" charset="-122"/>
                <a:ea typeface="微软雅黑" panose="020B0503020204020204" pitchFamily="34" charset="-122"/>
              </a:rPr>
              <a:t> 命题模式</a:t>
            </a:r>
            <a:endParaRPr lang="en-US" altLang="zh-CN" sz="2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1919288" y="2624138"/>
            <a:ext cx="8748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lvl="1" eaLnBrk="1" hangingPunct="1">
              <a:lnSpc>
                <a:spcPct val="100000"/>
              </a:lnSpc>
              <a:spcBef>
                <a:spcPct val="0"/>
              </a:spcBef>
              <a:buFont typeface="Arial" panose="020B0604020202090204" pitchFamily="34" charset="0"/>
              <a:buNone/>
            </a:pPr>
            <a:r>
              <a:rPr lang="zh-CN" altLang="en-US" sz="1800" b="1">
                <a:latin typeface="微软雅黑" panose="020B0503020204020204" pitchFamily="34" charset="-122"/>
                <a:ea typeface="微软雅黑" panose="020B0503020204020204" pitchFamily="34" charset="-122"/>
              </a:rPr>
              <a:t>报告型，观点论证型（双方讨论型、权衡利弊型、同不同意型），综合型</a:t>
            </a:r>
            <a:endParaRPr lang="zh-CN" altLang="zh-CN" sz="1800" b="1">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2084388" y="3189288"/>
            <a:ext cx="6335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2000" b="1">
                <a:solidFill>
                  <a:srgbClr val="FF0000"/>
                </a:solidFill>
                <a:latin typeface="微软雅黑" panose="020B0503020204020204" pitchFamily="34" charset="-122"/>
                <a:ea typeface="微软雅黑" panose="020B0503020204020204" pitchFamily="34" charset="-122"/>
              </a:rPr>
              <a:t>3.</a:t>
            </a:r>
            <a:r>
              <a:rPr lang="zh-CN" altLang="en-US" sz="2000" b="1">
                <a:solidFill>
                  <a:srgbClr val="FF0000"/>
                </a:solidFill>
                <a:latin typeface="微软雅黑" panose="020B0503020204020204" pitchFamily="34" charset="-122"/>
                <a:ea typeface="微软雅黑" panose="020B0503020204020204" pitchFamily="34" charset="-122"/>
              </a:rPr>
              <a:t> </a:t>
            </a:r>
            <a:r>
              <a:rPr lang="en-US" altLang="zh-CN" sz="2000" b="1">
                <a:solidFill>
                  <a:srgbClr val="FF0000"/>
                </a:solidFill>
                <a:latin typeface="微软雅黑" panose="020B0503020204020204" pitchFamily="34" charset="-122"/>
                <a:ea typeface="微软雅黑" panose="020B0503020204020204" pitchFamily="34" charset="-122"/>
              </a:rPr>
              <a:t>Task2 </a:t>
            </a:r>
            <a:r>
              <a:rPr lang="zh-CN" altLang="en-US" sz="2000" b="1">
                <a:solidFill>
                  <a:srgbClr val="FF0000"/>
                </a:solidFill>
                <a:latin typeface="微软雅黑" panose="020B0503020204020204" pitchFamily="34" charset="-122"/>
                <a:ea typeface="微软雅黑" panose="020B0503020204020204" pitchFamily="34" charset="-122"/>
              </a:rPr>
              <a:t> 评分标准</a:t>
            </a:r>
            <a:endParaRPr lang="en-US" altLang="zh-CN" sz="2000" b="1">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en-US" altLang="zh-CN" sz="20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2351088" y="3594100"/>
            <a:ext cx="7510462"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50000"/>
              </a:lnSpc>
              <a:spcBef>
                <a:spcPct val="0"/>
              </a:spcBef>
              <a:buFontTx/>
              <a:buNone/>
            </a:pPr>
            <a:r>
              <a:rPr kumimoji="1" lang="en-US" altLang="zh-CN" sz="1800" b="1">
                <a:solidFill>
                  <a:srgbClr val="FF0000"/>
                </a:solidFill>
                <a:latin typeface="微软雅黑" panose="020B0503020204020204" pitchFamily="34" charset="-122"/>
                <a:ea typeface="微软雅黑" panose="020B0503020204020204" pitchFamily="34" charset="-122"/>
              </a:rPr>
              <a:t>TR</a:t>
            </a:r>
            <a:r>
              <a:rPr kumimoji="1" lang="zh-CN" altLang="en-US" sz="1800" b="1">
                <a:latin typeface="微软雅黑" panose="020B0503020204020204" pitchFamily="34" charset="-122"/>
                <a:ea typeface="微软雅黑" panose="020B0503020204020204" pitchFamily="34" charset="-122"/>
              </a:rPr>
              <a:t> </a:t>
            </a:r>
            <a:r>
              <a:rPr kumimoji="1" lang="en-US" altLang="zh-CN" sz="1800" b="1">
                <a:latin typeface="微软雅黑" panose="020B0503020204020204" pitchFamily="34" charset="-122"/>
                <a:ea typeface="微软雅黑" panose="020B0503020204020204" pitchFamily="34" charset="-122"/>
              </a:rPr>
              <a:t>(Task Response </a:t>
            </a:r>
            <a:r>
              <a:rPr kumimoji="1" lang="zh-CN" altLang="en-US" sz="1800" b="1">
                <a:latin typeface="微软雅黑" panose="020B0503020204020204" pitchFamily="34" charset="-122"/>
                <a:ea typeface="微软雅黑" panose="020B0503020204020204" pitchFamily="34" charset="-122"/>
              </a:rPr>
              <a:t>写作任务回应</a:t>
            </a:r>
            <a:r>
              <a:rPr kumimoji="1" lang="en-US" altLang="zh-CN" sz="1800" b="1">
                <a:latin typeface="微软雅黑" panose="020B0503020204020204" pitchFamily="34" charset="-122"/>
                <a:ea typeface="微软雅黑" panose="020B0503020204020204" pitchFamily="34" charset="-122"/>
              </a:rPr>
              <a:t>)</a:t>
            </a:r>
            <a:endParaRPr kumimoji="1" lang="en-US" altLang="zh-CN" sz="1800" b="1">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kumimoji="1" lang="en-US" altLang="zh-CN" sz="1800" b="1">
                <a:solidFill>
                  <a:srgbClr val="FF0000"/>
                </a:solidFill>
                <a:latin typeface="微软雅黑" panose="020B0503020204020204" pitchFamily="34" charset="-122"/>
                <a:ea typeface="微软雅黑" panose="020B0503020204020204" pitchFamily="34" charset="-122"/>
              </a:rPr>
              <a:t>CC</a:t>
            </a:r>
            <a:r>
              <a:rPr kumimoji="1" lang="zh-CN" altLang="en-US" sz="1800" b="1">
                <a:solidFill>
                  <a:srgbClr val="FF0000"/>
                </a:solidFill>
                <a:latin typeface="微软雅黑" panose="020B0503020204020204" pitchFamily="34" charset="-122"/>
                <a:ea typeface="微软雅黑" panose="020B0503020204020204" pitchFamily="34" charset="-122"/>
              </a:rPr>
              <a:t> </a:t>
            </a:r>
            <a:r>
              <a:rPr kumimoji="1" lang="en-US" altLang="zh-CN" sz="1800" b="1">
                <a:latin typeface="微软雅黑" panose="020B0503020204020204" pitchFamily="34" charset="-122"/>
                <a:ea typeface="微软雅黑" panose="020B0503020204020204" pitchFamily="34" charset="-122"/>
              </a:rPr>
              <a:t>(Coherence &amp; Cohesion </a:t>
            </a:r>
            <a:r>
              <a:rPr kumimoji="1" lang="zh-CN" altLang="en-US" sz="1800" b="1">
                <a:latin typeface="微软雅黑" panose="020B0503020204020204" pitchFamily="34" charset="-122"/>
                <a:ea typeface="微软雅黑" panose="020B0503020204020204" pitchFamily="34" charset="-122"/>
              </a:rPr>
              <a:t>连贯和衔接</a:t>
            </a:r>
            <a:r>
              <a:rPr kumimoji="1" lang="en-US" altLang="zh-CN" sz="1800" b="1">
                <a:latin typeface="微软雅黑" panose="020B0503020204020204" pitchFamily="34" charset="-122"/>
                <a:ea typeface="微软雅黑" panose="020B0503020204020204" pitchFamily="34" charset="-122"/>
              </a:rPr>
              <a:t>)</a:t>
            </a:r>
            <a:endParaRPr kumimoji="1" lang="en-US" altLang="zh-CN" sz="1800" b="1">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kumimoji="1" lang="en-US" altLang="zh-CN" sz="1800" b="1">
                <a:solidFill>
                  <a:srgbClr val="FF0000"/>
                </a:solidFill>
                <a:latin typeface="微软雅黑" panose="020B0503020204020204" pitchFamily="34" charset="-122"/>
                <a:ea typeface="微软雅黑" panose="020B0503020204020204" pitchFamily="34" charset="-122"/>
              </a:rPr>
              <a:t>LR</a:t>
            </a:r>
            <a:r>
              <a:rPr kumimoji="1" lang="en-US" altLang="zh-CN" sz="1800" b="1">
                <a:latin typeface="微软雅黑" panose="020B0503020204020204" pitchFamily="34" charset="-122"/>
                <a:ea typeface="微软雅黑" panose="020B0503020204020204" pitchFamily="34" charset="-122"/>
              </a:rPr>
              <a:t> (Lexical Resources </a:t>
            </a:r>
            <a:r>
              <a:rPr kumimoji="1" lang="zh-CN" altLang="en-US" sz="1800" b="1">
                <a:latin typeface="微软雅黑" panose="020B0503020204020204" pitchFamily="34" charset="-122"/>
                <a:ea typeface="微软雅黑" panose="020B0503020204020204" pitchFamily="34" charset="-122"/>
              </a:rPr>
              <a:t>词汇丰富度</a:t>
            </a:r>
            <a:r>
              <a:rPr kumimoji="1" lang="en-US" altLang="zh-CN" sz="1800" b="1">
                <a:latin typeface="微软雅黑" panose="020B0503020204020204" pitchFamily="34" charset="-122"/>
                <a:ea typeface="微软雅黑" panose="020B0503020204020204" pitchFamily="34" charset="-122"/>
              </a:rPr>
              <a:t>)</a:t>
            </a:r>
            <a:endParaRPr kumimoji="1" lang="en-US" altLang="zh-CN" sz="1800" b="1">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kumimoji="1" lang="en-US" altLang="zh-CN" sz="1800" b="1">
                <a:solidFill>
                  <a:srgbClr val="FF0000"/>
                </a:solidFill>
                <a:latin typeface="微软雅黑" panose="020B0503020204020204" pitchFamily="34" charset="-122"/>
                <a:ea typeface="微软雅黑" panose="020B0503020204020204" pitchFamily="34" charset="-122"/>
              </a:rPr>
              <a:t>GR&amp;A</a:t>
            </a:r>
            <a:r>
              <a:rPr kumimoji="1" lang="en-US" altLang="zh-CN" sz="1800" b="1">
                <a:latin typeface="微软雅黑" panose="020B0503020204020204" pitchFamily="34" charset="-122"/>
                <a:ea typeface="微软雅黑" panose="020B0503020204020204" pitchFamily="34" charset="-122"/>
              </a:rPr>
              <a:t> (Grammatical Range&amp; Accuracy </a:t>
            </a:r>
            <a:r>
              <a:rPr kumimoji="1" lang="zh-CN" altLang="en-US" sz="1800" b="1">
                <a:latin typeface="微软雅黑" panose="020B0503020204020204" pitchFamily="34" charset="-122"/>
                <a:ea typeface="微软雅黑" panose="020B0503020204020204" pitchFamily="34" charset="-122"/>
              </a:rPr>
              <a:t>语法多样性及准确性</a:t>
            </a:r>
            <a:r>
              <a:rPr kumimoji="1" lang="en-US" altLang="zh-CN" sz="1800" b="1">
                <a:latin typeface="微软雅黑" panose="020B0503020204020204" pitchFamily="34" charset="-122"/>
                <a:ea typeface="微软雅黑" panose="020B0503020204020204" pitchFamily="34" charset="-122"/>
              </a:rPr>
              <a:t> ) </a:t>
            </a:r>
            <a:endParaRPr kumimoji="1" lang="en-US" altLang="zh-CN" sz="1800" b="1">
              <a:latin typeface="微软雅黑" panose="020B0503020204020204" pitchFamily="34" charset="-122"/>
              <a:ea typeface="微软雅黑" panose="020B0503020204020204" pitchFamily="34" charset="-122"/>
            </a:endParaRPr>
          </a:p>
          <a:p>
            <a:pPr lvl="1" eaLnBrk="1" hangingPunct="1">
              <a:lnSpc>
                <a:spcPct val="100000"/>
              </a:lnSpc>
              <a:spcBef>
                <a:spcPct val="0"/>
              </a:spcBef>
              <a:buFont typeface="Arial" panose="020B0604020202090204" pitchFamily="34" charset="0"/>
              <a:buNone/>
            </a:pPr>
            <a:endParaRPr lang="zh-CN" altLang="zh-CN" sz="1800" b="1">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2085975" y="5359400"/>
            <a:ext cx="633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en-US" altLang="zh-CN" sz="2000" b="1">
                <a:solidFill>
                  <a:srgbClr val="FF0000"/>
                </a:solidFill>
                <a:latin typeface="微软雅黑" panose="020B0503020204020204" pitchFamily="34" charset="-122"/>
                <a:ea typeface="微软雅黑" panose="020B0503020204020204" pitchFamily="34" charset="-122"/>
              </a:rPr>
              <a:t>4.</a:t>
            </a:r>
            <a:r>
              <a:rPr lang="zh-CN" altLang="en-US" sz="2000" b="1">
                <a:solidFill>
                  <a:srgbClr val="FF0000"/>
                </a:solidFill>
                <a:latin typeface="微软雅黑" panose="020B0503020204020204" pitchFamily="34" charset="-122"/>
                <a:ea typeface="微软雅黑" panose="020B0503020204020204" pitchFamily="34" charset="-122"/>
              </a:rPr>
              <a:t> </a:t>
            </a:r>
            <a:r>
              <a:rPr lang="en-US" altLang="zh-CN" sz="2000" b="1">
                <a:solidFill>
                  <a:srgbClr val="FF0000"/>
                </a:solidFill>
                <a:latin typeface="微软雅黑" panose="020B0503020204020204" pitchFamily="34" charset="-122"/>
                <a:ea typeface="微软雅黑" panose="020B0503020204020204" pitchFamily="34" charset="-122"/>
              </a:rPr>
              <a:t>Task2 </a:t>
            </a:r>
            <a:r>
              <a:rPr lang="zh-CN" altLang="en-US" sz="2000" b="1">
                <a:solidFill>
                  <a:srgbClr val="FF0000"/>
                </a:solidFill>
                <a:latin typeface="微软雅黑" panose="020B0503020204020204" pitchFamily="34" charset="-122"/>
                <a:ea typeface="微软雅黑" panose="020B0503020204020204" pitchFamily="34" charset="-122"/>
              </a:rPr>
              <a:t> 审题要点</a:t>
            </a:r>
            <a:endParaRPr lang="en-US" altLang="zh-CN" sz="20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5360" y="690672"/>
            <a:ext cx="7814681" cy="583565"/>
          </a:xfrm>
          <a:prstGeom prst="rect">
            <a:avLst/>
          </a:prstGeom>
          <a:noFill/>
        </p:spPr>
        <p:txBody>
          <a:bodyPr wrap="square" rtlCol="0">
            <a:spAutoFit/>
          </a:bodyPr>
          <a:lstStyle/>
          <a:p>
            <a:r>
              <a:rPr kumimoji="1" lang="en-US" altLang="zh-CN" sz="3200" dirty="0">
                <a:latin typeface="微软雅黑" panose="020B0503020204020204" pitchFamily="34" charset="-122"/>
                <a:ea typeface="微软雅黑" panose="020B0503020204020204" pitchFamily="34" charset="-122"/>
              </a:rPr>
              <a:t>Homework: finish </a:t>
            </a:r>
            <a:r>
              <a:rPr kumimoji="1" lang="en-US" altLang="zh-CN" sz="3200" dirty="0">
                <a:latin typeface="微软雅黑" panose="020B0503020204020204" pitchFamily="34" charset="-122"/>
                <a:ea typeface="微软雅黑" panose="020B0503020204020204" pitchFamily="34" charset="-122"/>
              </a:rPr>
              <a:t>one body paragraph</a:t>
            </a:r>
            <a:endParaRPr kumimoji="1" lang="zh-CN" altLang="en-US" sz="3200" dirty="0">
              <a:latin typeface="微软雅黑" panose="020B0503020204020204" pitchFamily="34" charset="-122"/>
              <a:ea typeface="微软雅黑" panose="020B0503020204020204" pitchFamily="34" charset="-122"/>
            </a:endParaRPr>
          </a:p>
        </p:txBody>
      </p:sp>
      <p:pic>
        <p:nvPicPr>
          <p:cNvPr id="5" name="图片 1" descr="截屏2024-03-26 10.56.48"/>
          <p:cNvPicPr>
            <a:picLocks noChangeAspect="1"/>
          </p:cNvPicPr>
          <p:nvPr>
            <p:custDataLst>
              <p:tags r:id="rId1"/>
            </p:custDataLst>
          </p:nvPr>
        </p:nvPicPr>
        <p:blipFill>
          <a:blip r:embed="rId2"/>
          <a:stretch>
            <a:fillRect/>
          </a:stretch>
        </p:blipFill>
        <p:spPr>
          <a:xfrm>
            <a:off x="407670" y="1628775"/>
            <a:ext cx="10992485" cy="2967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513" y="65088"/>
            <a:ext cx="60960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5088"/>
            <a:ext cx="6192838"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3" y="3660775"/>
            <a:ext cx="60960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1"/>
          <p:cNvPicPr>
            <a:picLocks noChangeAspect="1" noChangeArrowheads="1"/>
          </p:cNvPicPr>
          <p:nvPr>
            <p:custDataLst>
              <p:tags r:id="rId4"/>
            </p:custDataLst>
          </p:nvPr>
        </p:nvPicPr>
        <p:blipFill>
          <a:blip r:embed="rId5">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527800" y="3595688"/>
            <a:ext cx="5472113"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 3"/>
          <p:cNvGrpSpPr/>
          <p:nvPr/>
        </p:nvGrpSpPr>
        <p:grpSpPr bwMode="auto">
          <a:xfrm>
            <a:off x="4814888" y="2466975"/>
            <a:ext cx="2560637" cy="1903413"/>
            <a:chOff x="3549539" y="2397823"/>
            <a:chExt cx="1793400" cy="1628261"/>
          </a:xfrm>
        </p:grpSpPr>
        <p:sp>
          <p:nvSpPr>
            <p:cNvPr id="3" name="椭圆 2"/>
            <p:cNvSpPr>
              <a:spLocks noChangeArrowheads="1"/>
            </p:cNvSpPr>
            <p:nvPr/>
          </p:nvSpPr>
          <p:spPr bwMode="auto">
            <a:xfrm>
              <a:off x="3549539" y="2397823"/>
              <a:ext cx="1793400" cy="1628261"/>
            </a:xfrm>
            <a:prstGeom prst="ellipse">
              <a:avLst/>
            </a:prstGeom>
            <a:gradFill rotWithShape="1">
              <a:gsLst>
                <a:gs pos="0">
                  <a:srgbClr val="1C1C96"/>
                </a:gs>
                <a:gs pos="20000">
                  <a:srgbClr val="1E1E93"/>
                </a:gs>
                <a:gs pos="100000">
                  <a:srgbClr val="14146F"/>
                </a:gs>
              </a:gsLst>
              <a:lin ang="5400000"/>
            </a:gradFill>
            <a:ln>
              <a:noFill/>
            </a:ln>
            <a:effectLst>
              <a:outerShdw blurRad="63500" dist="23000" dir="5400000" rotWithShape="0">
                <a:srgbClr val="000000">
                  <a:alpha val="34998"/>
                </a:srgbClr>
              </a:outerShdw>
            </a:effectLst>
          </p:spPr>
          <p:txBody>
            <a:bodyPr/>
            <a:lstStyle/>
            <a:p>
              <a:pPr>
                <a:defRPr/>
              </a:pPr>
              <a:endParaRPr lang="en-GB">
                <a:latin typeface="微软雅黑" panose="020B0503020204020204" pitchFamily="34" charset="-122"/>
                <a:ea typeface="微软雅黑" panose="020B0503020204020204" pitchFamily="34" charset="-122"/>
                <a:cs typeface="宋体" pitchFamily="2" charset="-122"/>
              </a:endParaRPr>
            </a:p>
          </p:txBody>
        </p:sp>
        <p:sp>
          <p:nvSpPr>
            <p:cNvPr id="4" name="椭圆 4"/>
            <p:cNvSpPr/>
            <p:nvPr/>
          </p:nvSpPr>
          <p:spPr>
            <a:xfrm>
              <a:off x="3811934" y="2636834"/>
              <a:ext cx="1268611" cy="1150240"/>
            </a:xfrm>
            <a:prstGeom prst="rect">
              <a:avLst/>
            </a:prstGeom>
          </p:spPr>
          <p:style>
            <a:lnRef idx="0">
              <a:scrgbClr r="0" g="0" b="0"/>
            </a:lnRef>
            <a:fillRef idx="0">
              <a:scrgbClr r="0" g="0" b="0"/>
            </a:fillRef>
            <a:effectRef idx="0">
              <a:scrgbClr r="0" g="0" b="0"/>
            </a:effectRef>
            <a:fontRef idx="minor">
              <a:schemeClr val="lt1"/>
            </a:fontRef>
          </p:style>
          <p:txBody>
            <a:bodyPr lIns="29210" tIns="29210" rIns="29210" bIns="29210" anchor="ctr"/>
            <a:lstStyle>
              <a:lvl1pPr defTabSz="1022350">
                <a:defRPr>
                  <a:solidFill>
                    <a:schemeClr val="tx1"/>
                  </a:solidFill>
                  <a:latin typeface="Arial" panose="020B0604020202090204" pitchFamily="34" charset="0"/>
                  <a:ea typeface="宋体" pitchFamily="2" charset="-122"/>
                </a:defRPr>
              </a:lvl1pPr>
              <a:lvl2pPr marL="742950" indent="-285750" defTabSz="1022350">
                <a:defRPr>
                  <a:solidFill>
                    <a:schemeClr val="tx1"/>
                  </a:solidFill>
                  <a:latin typeface="Arial" panose="020B0604020202090204" pitchFamily="34" charset="0"/>
                  <a:ea typeface="宋体" pitchFamily="2" charset="-122"/>
                </a:defRPr>
              </a:lvl2pPr>
              <a:lvl3pPr marL="1143000" indent="-228600" defTabSz="1022350">
                <a:defRPr>
                  <a:solidFill>
                    <a:schemeClr val="tx1"/>
                  </a:solidFill>
                  <a:latin typeface="Arial" panose="020B0604020202090204" pitchFamily="34" charset="0"/>
                  <a:ea typeface="宋体" pitchFamily="2" charset="-122"/>
                </a:defRPr>
              </a:lvl3pPr>
              <a:lvl4pPr marL="1600200" indent="-228600" defTabSz="1022350">
                <a:defRPr>
                  <a:solidFill>
                    <a:schemeClr val="tx1"/>
                  </a:solidFill>
                  <a:latin typeface="Arial" panose="020B0604020202090204" pitchFamily="34" charset="0"/>
                  <a:ea typeface="宋体" pitchFamily="2" charset="-122"/>
                </a:defRPr>
              </a:lvl4pPr>
              <a:lvl5pPr marL="2057400" indent="-228600" defTabSz="1022350">
                <a:defRPr>
                  <a:solidFill>
                    <a:schemeClr val="tx1"/>
                  </a:solidFill>
                  <a:latin typeface="Arial" panose="020B0604020202090204" pitchFamily="34" charset="0"/>
                  <a:ea typeface="宋体" pitchFamily="2" charset="-122"/>
                </a:defRPr>
              </a:lvl5pPr>
              <a:lvl6pPr marL="25146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102235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lnSpc>
                  <a:spcPct val="90000"/>
                </a:lnSpc>
                <a:spcAft>
                  <a:spcPct val="35000"/>
                </a:spcAft>
                <a:defRPr/>
              </a:pPr>
              <a:r>
                <a:rPr lang="en-US" altLang="zh-CN" sz="3200">
                  <a:solidFill>
                    <a:srgbClr val="FFFFFF"/>
                  </a:solidFill>
                  <a:latin typeface="微软雅黑" panose="020B0503020204020204" pitchFamily="34" charset="-122"/>
                  <a:ea typeface="微软雅黑" panose="020B0503020204020204" pitchFamily="34" charset="-122"/>
                  <a:cs typeface="等线" charset="-122"/>
                </a:rPr>
                <a:t>Task2</a:t>
              </a:r>
              <a:endParaRPr lang="zh-CN" altLang="en-US" sz="3200">
                <a:solidFill>
                  <a:srgbClr val="FFFFFF"/>
                </a:solidFill>
                <a:latin typeface="微软雅黑" panose="020B0503020204020204" pitchFamily="34" charset="-122"/>
                <a:ea typeface="微软雅黑" panose="020B0503020204020204" pitchFamily="34" charset="-122"/>
                <a:cs typeface="等线" charset="-122"/>
              </a:endParaRPr>
            </a:p>
            <a:p>
              <a:pPr algn="ctr" eaLnBrk="1" hangingPunct="1">
                <a:lnSpc>
                  <a:spcPct val="90000"/>
                </a:lnSpc>
                <a:spcAft>
                  <a:spcPct val="35000"/>
                </a:spcAft>
                <a:defRPr/>
              </a:pPr>
              <a:r>
                <a:rPr lang="zh-CN" altLang="en-US" sz="3200">
                  <a:solidFill>
                    <a:srgbClr val="FFFFFF"/>
                  </a:solidFill>
                  <a:latin typeface="微软雅黑" panose="020B0503020204020204" pitchFamily="34" charset="-122"/>
                  <a:ea typeface="微软雅黑" panose="020B0503020204020204" pitchFamily="34" charset="-122"/>
                  <a:cs typeface="等线" charset="-122"/>
                </a:rPr>
                <a:t>命题模式</a:t>
              </a:r>
              <a:endParaRPr lang="en-GB" altLang="x-none" sz="3200">
                <a:solidFill>
                  <a:srgbClr val="FFFFFF"/>
                </a:solidFill>
                <a:latin typeface="微软雅黑" panose="020B0503020204020204" pitchFamily="34" charset="-122"/>
                <a:ea typeface="微软雅黑" panose="020B0503020204020204" pitchFamily="34" charset="-122"/>
                <a:cs typeface="等线" charset="-122"/>
              </a:endParaRPr>
            </a:p>
          </p:txBody>
        </p:sp>
      </p:grpSp>
      <p:sp>
        <p:nvSpPr>
          <p:cNvPr id="5" name="文本框 4"/>
          <p:cNvSpPr txBox="1">
            <a:spLocks noChangeArrowheads="1"/>
          </p:cNvSpPr>
          <p:nvPr/>
        </p:nvSpPr>
        <p:spPr bwMode="auto">
          <a:xfrm>
            <a:off x="4073525" y="1222375"/>
            <a:ext cx="223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FF0000"/>
                </a:solidFill>
                <a:latin typeface="微软雅黑" panose="020B0503020204020204" pitchFamily="34" charset="-122"/>
                <a:ea typeface="微软雅黑" panose="020B0503020204020204" pitchFamily="34" charset="-122"/>
              </a:rPr>
              <a:t>报告型</a:t>
            </a:r>
            <a:endParaRPr lang="en-GB" altLang="zh-CN" sz="480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a:spLocks noChangeArrowheads="1"/>
          </p:cNvSpPr>
          <p:nvPr/>
        </p:nvSpPr>
        <p:spPr bwMode="auto">
          <a:xfrm>
            <a:off x="1027113" y="3003550"/>
            <a:ext cx="3413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C00000"/>
                </a:solidFill>
                <a:latin typeface="微软雅黑" panose="020B0503020204020204" pitchFamily="34" charset="-122"/>
                <a:ea typeface="微软雅黑" panose="020B0503020204020204" pitchFamily="34" charset="-122"/>
              </a:rPr>
              <a:t>双方论述型</a:t>
            </a:r>
            <a:endParaRPr lang="en-GB" altLang="zh-CN" sz="480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816725" y="4681538"/>
            <a:ext cx="30241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400">
                <a:solidFill>
                  <a:srgbClr val="00B0F0"/>
                </a:solidFill>
                <a:latin typeface="微软雅黑" panose="020B0503020204020204" pitchFamily="34" charset="-122"/>
                <a:ea typeface="微软雅黑" panose="020B0503020204020204" pitchFamily="34" charset="-122"/>
              </a:rPr>
              <a:t>同不同意型</a:t>
            </a:r>
            <a:endParaRPr lang="en-GB" altLang="zh-CN" sz="440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1992313" y="4906963"/>
            <a:ext cx="3451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800">
                <a:solidFill>
                  <a:srgbClr val="3333CC"/>
                </a:solidFill>
                <a:latin typeface="微软雅黑" panose="020B0503020204020204" pitchFamily="34" charset="-122"/>
                <a:ea typeface="微软雅黑" panose="020B0503020204020204" pitchFamily="34" charset="-122"/>
              </a:rPr>
              <a:t>权衡利弊型</a:t>
            </a:r>
            <a:endParaRPr lang="en-GB" altLang="zh-CN" sz="4800">
              <a:solidFill>
                <a:srgbClr val="3333CC"/>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8320088" y="2744788"/>
            <a:ext cx="30257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eaLnBrk="1" hangingPunct="1">
              <a:lnSpc>
                <a:spcPct val="100000"/>
              </a:lnSpc>
              <a:spcBef>
                <a:spcPct val="0"/>
              </a:spcBef>
              <a:buFontTx/>
              <a:buNone/>
            </a:pPr>
            <a:r>
              <a:rPr lang="zh-CN" altLang="en-US" sz="4400">
                <a:solidFill>
                  <a:srgbClr val="00B050"/>
                </a:solidFill>
                <a:latin typeface="微软雅黑" panose="020B0503020204020204" pitchFamily="34" charset="-122"/>
                <a:ea typeface="微软雅黑" panose="020B0503020204020204" pitchFamily="34" charset="-122"/>
              </a:rPr>
              <a:t>综合型</a:t>
            </a:r>
            <a:endParaRPr lang="en-GB" altLang="zh-CN" sz="440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2138363" y="130175"/>
            <a:ext cx="7886700" cy="1325563"/>
          </a:xfrm>
        </p:spPr>
        <p:txBody>
          <a:bodyPr/>
          <a:lstStyle/>
          <a:p>
            <a:pPr algn="ctr"/>
            <a:r>
              <a:rPr lang="en-US" altLang="zh-CN" sz="3200">
                <a:solidFill>
                  <a:srgbClr val="0070C0"/>
                </a:solidFill>
                <a:latin typeface="微软雅黑" panose="020B0503020204020204" pitchFamily="34" charset="-122"/>
                <a:ea typeface="微软雅黑" panose="020B0503020204020204" pitchFamily="34" charset="-122"/>
                <a:cs typeface="黑体" panose="02010609060101010101" pitchFamily="49" charset="-122"/>
              </a:rPr>
              <a:t>Task2 </a:t>
            </a:r>
            <a:r>
              <a:rPr lang="zh-CN" altLang="en-US" sz="3200">
                <a:solidFill>
                  <a:srgbClr val="0070C0"/>
                </a:solidFill>
                <a:latin typeface="微软雅黑" panose="020B0503020204020204" pitchFamily="34" charset="-122"/>
                <a:ea typeface="微软雅黑" panose="020B0503020204020204" pitchFamily="34" charset="-122"/>
                <a:cs typeface="黑体" panose="02010609060101010101" pitchFamily="49" charset="-122"/>
              </a:rPr>
              <a:t>命题模式分类</a:t>
            </a:r>
            <a:endParaRPr lang="en-GB" altLang="zh-CN" sz="320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圆角矩形 3"/>
          <p:cNvSpPr/>
          <p:nvPr/>
        </p:nvSpPr>
        <p:spPr>
          <a:xfrm>
            <a:off x="2674938" y="3767138"/>
            <a:ext cx="3057525" cy="941387"/>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800" b="1" dirty="0">
              <a:latin typeface="微软雅黑" panose="020B0503020204020204" pitchFamily="34" charset="-122"/>
              <a:ea typeface="微软雅黑" panose="020B0503020204020204" pitchFamily="34" charset="-122"/>
            </a:endParaRPr>
          </a:p>
          <a:p>
            <a:pPr algn="ctr">
              <a:defRPr/>
            </a:pPr>
            <a:r>
              <a:rPr lang="zh-CN" altLang="en-US" sz="2800" b="1" dirty="0">
                <a:latin typeface="微软雅黑" panose="020B0503020204020204" pitchFamily="34" charset="-122"/>
                <a:ea typeface="微软雅黑" panose="020B0503020204020204" pitchFamily="34" charset="-122"/>
              </a:rPr>
              <a:t>报告型</a:t>
            </a:r>
            <a:endParaRPr lang="en-US" altLang="zh-CN" sz="2800" b="1" dirty="0">
              <a:latin typeface="微软雅黑" panose="020B0503020204020204" pitchFamily="34" charset="-122"/>
              <a:ea typeface="微软雅黑" panose="020B0503020204020204" pitchFamily="34" charset="-122"/>
            </a:endParaRPr>
          </a:p>
          <a:p>
            <a:pPr algn="ctr">
              <a:defRPr/>
            </a:pPr>
            <a:r>
              <a:rPr lang="en-US" altLang="zh-CN" sz="2800" b="1" dirty="0">
                <a:latin typeface="微软雅黑" panose="020B0503020204020204" pitchFamily="34" charset="-122"/>
                <a:ea typeface="微软雅黑" panose="020B0503020204020204" pitchFamily="34" charset="-122"/>
              </a:rPr>
              <a:t>Report</a:t>
            </a:r>
            <a:endParaRPr lang="en-US" altLang="zh-CN" sz="2800" b="1" dirty="0">
              <a:latin typeface="微软雅黑" panose="020B0503020204020204" pitchFamily="34" charset="-122"/>
              <a:ea typeface="微软雅黑" panose="020B0503020204020204" pitchFamily="34" charset="-122"/>
            </a:endParaRPr>
          </a:p>
          <a:p>
            <a:pPr algn="ctr">
              <a:defRPr/>
            </a:pPr>
            <a:endParaRPr lang="en-US" altLang="zh-CN" sz="3200" b="1" dirty="0">
              <a:latin typeface="微软雅黑" panose="020B0503020204020204" pitchFamily="34" charset="-122"/>
              <a:ea typeface="微软雅黑" panose="020B0503020204020204" pitchFamily="34" charset="-122"/>
            </a:endParaRPr>
          </a:p>
        </p:txBody>
      </p:sp>
      <p:sp>
        <p:nvSpPr>
          <p:cNvPr id="5" name="圆角矩形 4"/>
          <p:cNvSpPr/>
          <p:nvPr/>
        </p:nvSpPr>
        <p:spPr>
          <a:xfrm>
            <a:off x="2662238" y="2243138"/>
            <a:ext cx="3070225" cy="9461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3200" b="1" dirty="0">
              <a:latin typeface="微软雅黑" panose="020B0503020204020204" pitchFamily="34" charset="-122"/>
              <a:ea typeface="微软雅黑" panose="020B0503020204020204" pitchFamily="34" charset="-122"/>
            </a:endParaRPr>
          </a:p>
          <a:p>
            <a:pPr algn="ctr">
              <a:defRPr/>
            </a:pPr>
            <a:r>
              <a:rPr lang="zh-CN" altLang="en-US" sz="2800" b="1" dirty="0">
                <a:latin typeface="微软雅黑" panose="020B0503020204020204" pitchFamily="34" charset="-122"/>
                <a:ea typeface="微软雅黑" panose="020B0503020204020204" pitchFamily="34" charset="-122"/>
              </a:rPr>
              <a:t>观点论证型</a:t>
            </a:r>
            <a:endParaRPr lang="en-US" altLang="zh-CN" sz="2800" b="1" dirty="0">
              <a:latin typeface="微软雅黑" panose="020B0503020204020204" pitchFamily="34" charset="-122"/>
              <a:ea typeface="微软雅黑" panose="020B0503020204020204" pitchFamily="34" charset="-122"/>
            </a:endParaRPr>
          </a:p>
          <a:p>
            <a:pPr algn="ctr">
              <a:defRPr/>
            </a:pPr>
            <a:r>
              <a:rPr lang="en-US" altLang="zh-CN" sz="2800" b="1" dirty="0">
                <a:latin typeface="微软雅黑" panose="020B0503020204020204" pitchFamily="34" charset="-122"/>
                <a:ea typeface="微软雅黑" panose="020B0503020204020204" pitchFamily="34" charset="-122"/>
              </a:rPr>
              <a:t>Argumentation</a:t>
            </a:r>
            <a:endParaRPr lang="en-US" altLang="zh-CN" sz="2800" b="1" dirty="0">
              <a:latin typeface="微软雅黑" panose="020B0503020204020204" pitchFamily="34" charset="-122"/>
              <a:ea typeface="微软雅黑" panose="020B0503020204020204" pitchFamily="34" charset="-122"/>
            </a:endParaRPr>
          </a:p>
          <a:p>
            <a:pPr algn="ctr">
              <a:defRPr/>
            </a:pPr>
            <a:endParaRPr lang="zh-CN" altLang="en-US" sz="3200" b="1" dirty="0">
              <a:latin typeface="微软雅黑" panose="020B0503020204020204" pitchFamily="34" charset="-122"/>
              <a:ea typeface="微软雅黑" panose="020B0503020204020204" pitchFamily="34" charset="-122"/>
            </a:endParaRPr>
          </a:p>
        </p:txBody>
      </p:sp>
      <p:sp>
        <p:nvSpPr>
          <p:cNvPr id="8" name="左大括号 7"/>
          <p:cNvSpPr/>
          <p:nvPr/>
        </p:nvSpPr>
        <p:spPr>
          <a:xfrm>
            <a:off x="2138363" y="2566988"/>
            <a:ext cx="246062" cy="33448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3600">
              <a:latin typeface="微软雅黑" panose="020B0503020204020204" pitchFamily="34" charset="-122"/>
              <a:ea typeface="微软雅黑" panose="020B0503020204020204" pitchFamily="34" charset="-122"/>
            </a:endParaRPr>
          </a:p>
        </p:txBody>
      </p:sp>
      <p:sp>
        <p:nvSpPr>
          <p:cNvPr id="9" name="左大括号 8"/>
          <p:cNvSpPr/>
          <p:nvPr/>
        </p:nvSpPr>
        <p:spPr>
          <a:xfrm>
            <a:off x="5995988" y="1592263"/>
            <a:ext cx="293687" cy="2384425"/>
          </a:xfrm>
          <a:prstGeom prst="leftBrace">
            <a:avLst>
              <a:gd name="adj1" fmla="val 4537"/>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3600">
              <a:latin typeface="微软雅黑" panose="020B0503020204020204" pitchFamily="34" charset="-122"/>
              <a:ea typeface="微软雅黑" panose="020B0503020204020204" pitchFamily="34" charset="-122"/>
            </a:endParaRPr>
          </a:p>
        </p:txBody>
      </p:sp>
      <p:sp>
        <p:nvSpPr>
          <p:cNvPr id="10" name="圆角矩形 9"/>
          <p:cNvSpPr/>
          <p:nvPr/>
        </p:nvSpPr>
        <p:spPr>
          <a:xfrm>
            <a:off x="6534150" y="1238250"/>
            <a:ext cx="3260725" cy="739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微软雅黑" panose="020B0503020204020204" pitchFamily="34" charset="-122"/>
                <a:ea typeface="微软雅黑" panose="020B0503020204020204" pitchFamily="34" charset="-122"/>
              </a:rPr>
              <a:t>双方讨论型</a:t>
            </a:r>
            <a:endParaRPr lang="zh-CN" altLang="en-US" sz="2800" dirty="0">
              <a:latin typeface="微软雅黑" panose="020B0503020204020204" pitchFamily="34" charset="-122"/>
              <a:ea typeface="微软雅黑" panose="020B0503020204020204" pitchFamily="34" charset="-122"/>
            </a:endParaRPr>
          </a:p>
        </p:txBody>
      </p:sp>
      <p:sp>
        <p:nvSpPr>
          <p:cNvPr id="11" name="圆角矩形 10"/>
          <p:cNvSpPr/>
          <p:nvPr/>
        </p:nvSpPr>
        <p:spPr>
          <a:xfrm>
            <a:off x="6534150" y="2390775"/>
            <a:ext cx="3279775" cy="739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微软雅黑" panose="020B0503020204020204" pitchFamily="34" charset="-122"/>
                <a:ea typeface="微软雅黑" panose="020B0503020204020204" pitchFamily="34" charset="-122"/>
              </a:rPr>
              <a:t>权衡利弊型</a:t>
            </a:r>
            <a:endParaRPr lang="zh-CN" altLang="en-US" sz="2800" dirty="0">
              <a:latin typeface="微软雅黑" panose="020B0503020204020204" pitchFamily="34" charset="-122"/>
              <a:ea typeface="微软雅黑" panose="020B0503020204020204" pitchFamily="34" charset="-122"/>
            </a:endParaRPr>
          </a:p>
        </p:txBody>
      </p:sp>
      <p:sp>
        <p:nvSpPr>
          <p:cNvPr id="12" name="圆角矩形 11"/>
          <p:cNvSpPr/>
          <p:nvPr/>
        </p:nvSpPr>
        <p:spPr>
          <a:xfrm>
            <a:off x="6553200" y="3498850"/>
            <a:ext cx="3249613" cy="739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微软雅黑" panose="020B0503020204020204" pitchFamily="34" charset="-122"/>
                <a:ea typeface="微软雅黑" panose="020B0503020204020204" pitchFamily="34" charset="-122"/>
              </a:rPr>
              <a:t>同不同意型</a:t>
            </a:r>
            <a:endParaRPr lang="zh-CN" altLang="en-US" sz="2800" dirty="0">
              <a:latin typeface="微软雅黑" panose="020B0503020204020204" pitchFamily="34" charset="-122"/>
              <a:ea typeface="微软雅黑" panose="020B0503020204020204" pitchFamily="34" charset="-122"/>
            </a:endParaRPr>
          </a:p>
        </p:txBody>
      </p:sp>
      <p:sp>
        <p:nvSpPr>
          <p:cNvPr id="15" name="圆角矩形 14"/>
          <p:cNvSpPr/>
          <p:nvPr/>
        </p:nvSpPr>
        <p:spPr>
          <a:xfrm>
            <a:off x="2628900" y="5264150"/>
            <a:ext cx="3057525" cy="94615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800" b="1" dirty="0">
              <a:latin typeface="微软雅黑" panose="020B0503020204020204" pitchFamily="34" charset="-122"/>
              <a:ea typeface="微软雅黑" panose="020B0503020204020204" pitchFamily="34" charset="-122"/>
            </a:endParaRPr>
          </a:p>
          <a:p>
            <a:pPr algn="ctr">
              <a:defRPr/>
            </a:pPr>
            <a:r>
              <a:rPr lang="zh-CN" altLang="en-US" sz="2800" b="1" dirty="0">
                <a:latin typeface="微软雅黑" panose="020B0503020204020204" pitchFamily="34" charset="-122"/>
                <a:ea typeface="微软雅黑" panose="020B0503020204020204" pitchFamily="34" charset="-122"/>
              </a:rPr>
              <a:t>综合型</a:t>
            </a:r>
            <a:endParaRPr lang="en-US" altLang="zh-CN" sz="2800" b="1" dirty="0">
              <a:latin typeface="微软雅黑" panose="020B0503020204020204" pitchFamily="34" charset="-122"/>
              <a:ea typeface="微软雅黑" panose="020B0503020204020204" pitchFamily="34" charset="-122"/>
            </a:endParaRPr>
          </a:p>
          <a:p>
            <a:pPr algn="ctr">
              <a:defRPr/>
            </a:pPr>
            <a:r>
              <a:rPr lang="en-US" altLang="zh-CN" sz="2800" b="1" dirty="0">
                <a:latin typeface="微软雅黑" panose="020B0503020204020204" pitchFamily="34" charset="-122"/>
                <a:ea typeface="微软雅黑" panose="020B0503020204020204" pitchFamily="34" charset="-122"/>
              </a:rPr>
              <a:t>Combination</a:t>
            </a:r>
            <a:endParaRPr lang="en-US" altLang="zh-CN" sz="2800" b="1" dirty="0">
              <a:latin typeface="微软雅黑" panose="020B0503020204020204" pitchFamily="34" charset="-122"/>
              <a:ea typeface="微软雅黑" panose="020B0503020204020204" pitchFamily="34" charset="-122"/>
            </a:endParaRPr>
          </a:p>
          <a:p>
            <a:pPr algn="ctr">
              <a:defRPr/>
            </a:pPr>
            <a:endParaRPr lang="zh-CN" altLang="en-US" sz="3200" b="1"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279650" y="692150"/>
            <a:ext cx="3095625" cy="646113"/>
          </a:xfrm>
          <a:prstGeom prst="rect">
            <a:avLst/>
          </a:prstGeom>
          <a:gradFill rotWithShape="1">
            <a:gsLst>
              <a:gs pos="0">
                <a:srgbClr val="1C1C95"/>
              </a:gs>
              <a:gs pos="20000">
                <a:srgbClr val="1E1E92"/>
              </a:gs>
              <a:gs pos="100000">
                <a:srgbClr val="14146E"/>
              </a:gs>
            </a:gsLst>
            <a:lin ang="5400000"/>
          </a:gradFill>
          <a:ln w="9525">
            <a:solidFill>
              <a:srgbClr val="292988"/>
            </a:solidFill>
            <a:miter lim="800000"/>
          </a:ln>
          <a:effectLst>
            <a:outerShdw blurRad="63500" dist="23000" dir="5400000" rotWithShape="0">
              <a:srgbClr val="000000">
                <a:alpha val="34998"/>
              </a:srgbClr>
            </a:outerShdw>
          </a:effec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r>
              <a:rPr lang="zh-CN" altLang="en-US" sz="3600" b="1" dirty="0">
                <a:solidFill>
                  <a:schemeClr val="bg1"/>
                </a:solidFill>
                <a:latin typeface="微软雅黑" panose="020B0503020204020204" pitchFamily="34" charset="-122"/>
                <a:ea typeface="微软雅黑" panose="020B0503020204020204" pitchFamily="34" charset="-122"/>
                <a:cs typeface="等线" charset="-122"/>
              </a:rPr>
              <a:t>双方讨论型</a:t>
            </a:r>
            <a:endParaRPr lang="en-GB" altLang="zh-CN" sz="3600" b="1" dirty="0">
              <a:solidFill>
                <a:schemeClr val="bg1"/>
              </a:solidFill>
              <a:latin typeface="微软雅黑" panose="020B0503020204020204" pitchFamily="34" charset="-122"/>
              <a:ea typeface="微软雅黑" panose="020B0503020204020204" pitchFamily="34" charset="-122"/>
              <a:cs typeface="等线" charset="-122"/>
            </a:endParaRPr>
          </a:p>
        </p:txBody>
      </p:sp>
      <p:sp>
        <p:nvSpPr>
          <p:cNvPr id="23554" name="矩形 4"/>
          <p:cNvSpPr>
            <a:spLocks noChangeArrowheads="1"/>
          </p:cNvSpPr>
          <p:nvPr/>
        </p:nvSpPr>
        <p:spPr bwMode="auto">
          <a:xfrm>
            <a:off x="2278063" y="1471613"/>
            <a:ext cx="7829550" cy="611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It is generally believed that some people are born with certain talents, for instance for sport or music,</a:t>
            </a: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and others are not. However, it is sometimes claimed that any child can be taught to become a goodsports person or musician.</a:t>
            </a: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C7T1</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b="1">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Arial" panose="020B0604020202090204" pitchFamily="34" charset="0"/>
              <a:buNone/>
            </a:pPr>
            <a:r>
              <a:rPr lang="en-US" altLang="zh-CN" sz="2400" b="1">
                <a:solidFill>
                  <a:srgbClr val="FF0000"/>
                </a:solidFill>
                <a:latin typeface="微软雅黑" panose="020B0503020204020204" pitchFamily="34" charset="-122"/>
                <a:ea typeface="微软雅黑" panose="020B0503020204020204" pitchFamily="34" charset="-122"/>
              </a:rPr>
              <a:t>Discuss both views and give your opinion. </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Arial" panose="020B0604020202090204" pitchFamily="34" charset="0"/>
              <a:buNone/>
            </a:pPr>
            <a:r>
              <a:rPr lang="zh-CN" altLang="en-US" sz="2400" b="1" u="sng">
                <a:latin typeface="Arial" panose="020B0604020202090204" pitchFamily="34" charset="0"/>
              </a:rPr>
              <a:t>讨论题目中的两种观点，并给出自己的观点</a:t>
            </a:r>
            <a:endParaRPr lang="en-US" altLang="zh-CN" sz="2400" b="1" u="sng">
              <a:latin typeface="Arial" panose="020B0604020202090204" pitchFamily="34" charset="0"/>
            </a:endParaRPr>
          </a:p>
          <a:p>
            <a:pPr algn="just" eaLnBrk="1" hangingPunct="1">
              <a:lnSpc>
                <a:spcPct val="150000"/>
              </a:lnSpc>
              <a:spcBef>
                <a:spcPct val="0"/>
              </a:spcBef>
              <a:buFont typeface="Arial" panose="020B0604020202090204" pitchFamily="34" charset="0"/>
              <a:buNone/>
            </a:pP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b="1">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335213" y="520700"/>
            <a:ext cx="3095625" cy="646113"/>
          </a:xfrm>
          <a:prstGeom prst="rect">
            <a:avLst/>
          </a:prstGeom>
          <a:gradFill rotWithShape="1">
            <a:gsLst>
              <a:gs pos="0">
                <a:srgbClr val="1C1C95"/>
              </a:gs>
              <a:gs pos="20000">
                <a:srgbClr val="1E1E92"/>
              </a:gs>
              <a:gs pos="100000">
                <a:srgbClr val="14146E"/>
              </a:gs>
            </a:gsLst>
            <a:lin ang="5400000"/>
          </a:gradFill>
          <a:ln w="9525">
            <a:solidFill>
              <a:srgbClr val="292988"/>
            </a:solidFill>
            <a:miter lim="800000"/>
          </a:ln>
          <a:effectLst>
            <a:outerShdw blurRad="63500" dist="23000" dir="5400000" rotWithShape="0">
              <a:srgbClr val="000000">
                <a:alpha val="34998"/>
              </a:srgbClr>
            </a:outerShdw>
          </a:effec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r>
              <a:rPr lang="zh-CN" altLang="en-US" sz="3600" b="1">
                <a:solidFill>
                  <a:schemeClr val="bg1"/>
                </a:solidFill>
                <a:latin typeface="微软雅黑" panose="020B0503020204020204" pitchFamily="34" charset="-122"/>
                <a:ea typeface="微软雅黑" panose="020B0503020204020204" pitchFamily="34" charset="-122"/>
                <a:cs typeface="等线" charset="-122"/>
              </a:rPr>
              <a:t>权衡利弊型</a:t>
            </a:r>
            <a:endParaRPr lang="en-GB" altLang="zh-CN" sz="3600" b="1">
              <a:solidFill>
                <a:schemeClr val="bg1"/>
              </a:solidFill>
              <a:latin typeface="微软雅黑" panose="020B0503020204020204" pitchFamily="34" charset="-122"/>
              <a:ea typeface="微软雅黑" panose="020B0503020204020204" pitchFamily="34" charset="-122"/>
              <a:cs typeface="等线" charset="-122"/>
            </a:endParaRPr>
          </a:p>
        </p:txBody>
      </p:sp>
      <p:sp>
        <p:nvSpPr>
          <p:cNvPr id="24578" name="矩形 4"/>
          <p:cNvSpPr>
            <a:spLocks noChangeArrowheads="1"/>
          </p:cNvSpPr>
          <p:nvPr/>
        </p:nvSpPr>
        <p:spPr bwMode="auto">
          <a:xfrm>
            <a:off x="2335213" y="1398588"/>
            <a:ext cx="79375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等线" charset="-122"/>
                <a:cs typeface="等线"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等线" charset="-122"/>
                <a:cs typeface="等线"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pitchFamily="34" charset="0"/>
                <a:ea typeface="等线" charset="-122"/>
                <a:cs typeface="等线" charset="-122"/>
              </a:defRPr>
            </a:lvl9pPr>
          </a:lstStyle>
          <a:p>
            <a:pPr algn="just" eaLnBrk="1" hangingPunct="1">
              <a:lnSpc>
                <a:spcPct val="150000"/>
              </a:lnSpc>
              <a:spcBef>
                <a:spcPct val="0"/>
              </a:spcBef>
              <a:buFontTx/>
              <a:buNone/>
            </a:pPr>
            <a:r>
              <a:rPr lang="en-US" altLang="zh-CN" sz="2400">
                <a:latin typeface="微软雅黑" panose="020B0503020204020204" pitchFamily="34" charset="-122"/>
                <a:ea typeface="微软雅黑" panose="020B0503020204020204" pitchFamily="34" charset="-122"/>
              </a:rPr>
              <a:t>In many countries around the world, rural people are moving to cities, so the population in the countryside is decreasing.</a:t>
            </a: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C18T3</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endParaRPr lang="en-US" altLang="zh-CN" sz="2400">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Do you think this is a positive or a negative development?</a:t>
            </a:r>
            <a:endParaRPr lang="en-US" altLang="zh-CN" sz="2400" b="1">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Arial" panose="020B0604020202090204" pitchFamily="34" charset="0"/>
              <a:buNone/>
            </a:pPr>
            <a:r>
              <a:rPr lang="zh-CN" altLang="en-US" sz="2400" b="1" u="sng">
                <a:latin typeface="微软雅黑" panose="020B0503020204020204" pitchFamily="34" charset="-122"/>
                <a:ea typeface="微软雅黑" panose="020B0503020204020204" pitchFamily="34" charset="-122"/>
              </a:rPr>
              <a:t>结合给出观点判断利大于弊还是弊大于利</a:t>
            </a:r>
            <a:endParaRPr lang="en-US" altLang="zh-CN" sz="2400" b="1" u="sng">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7917</Words>
  <Application>WPS 文字</Application>
  <PresentationFormat>宽屏</PresentationFormat>
  <Paragraphs>480</Paragraphs>
  <Slides>43</Slides>
  <Notes>10</Notes>
  <HiddenSlides>3</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43</vt:i4>
      </vt:variant>
    </vt:vector>
  </HeadingPairs>
  <TitlesOfParts>
    <vt:vector size="68" baseType="lpstr">
      <vt:lpstr>Arial</vt:lpstr>
      <vt:lpstr>宋体</vt:lpstr>
      <vt:lpstr>Wingdings</vt:lpstr>
      <vt:lpstr>汉仪书宋二KW</vt:lpstr>
      <vt:lpstr>等线 Light</vt:lpstr>
      <vt:lpstr>汉仪中等线KW</vt:lpstr>
      <vt:lpstr>Calibri Light</vt:lpstr>
      <vt:lpstr>Helvetica Neue</vt:lpstr>
      <vt:lpstr>等线</vt:lpstr>
      <vt:lpstr>Calibri</vt:lpstr>
      <vt:lpstr>微软雅黑</vt:lpstr>
      <vt:lpstr>汉仪旗黑</vt:lpstr>
      <vt:lpstr>黑体</vt:lpstr>
      <vt:lpstr>宋体</vt:lpstr>
      <vt:lpstr>Arial Unicode MS</vt:lpstr>
      <vt:lpstr>汉仪中黑KW</vt:lpstr>
      <vt:lpstr>Times New Roman</vt:lpstr>
      <vt:lpstr>Songti SC Regular</vt:lpstr>
      <vt:lpstr>Songti SC Black</vt:lpstr>
      <vt:lpstr>Songti SC Bold</vt:lpstr>
      <vt:lpstr>微软雅黑</vt:lpstr>
      <vt:lpstr>等线</vt:lpstr>
      <vt:lpstr>等线 Light</vt:lpstr>
      <vt:lpstr>黑体</vt:lpstr>
      <vt:lpstr>默认设计模板</vt:lpstr>
      <vt:lpstr>PowerPoint 演示文稿</vt:lpstr>
      <vt:lpstr>PowerPoint 演示文稿</vt:lpstr>
      <vt:lpstr>PowerPoint 演示文稿</vt:lpstr>
      <vt:lpstr>PowerPoint 演示文稿</vt:lpstr>
      <vt:lpstr>PowerPoint 演示文稿</vt:lpstr>
      <vt:lpstr>PowerPoint 演示文稿</vt:lpstr>
      <vt:lpstr>Task2 命题模式分类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逻辑连接词 </vt:lpstr>
      <vt:lpstr>逻辑连接词 </vt:lpstr>
      <vt:lpstr>逻辑连接词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IELTS技巧写作  静态图写法 </dc:title>
  <dc:creator>F.wang</dc:creator>
  <cp:lastModifiedBy>Olivia</cp:lastModifiedBy>
  <cp:revision>392</cp:revision>
  <dcterms:created xsi:type="dcterms:W3CDTF">2024-04-09T09:38:15Z</dcterms:created>
  <dcterms:modified xsi:type="dcterms:W3CDTF">2024-04-09T09:38:15Z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8B66BA5A5FBA8BE440AA6165C4435EC4_42</vt:lpwstr>
  </property>
</Properties>
</file>